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7"/>
  </p:notesMasterIdLst>
  <p:sldIdLst>
    <p:sldId id="295" r:id="rId2"/>
    <p:sldId id="282" r:id="rId3"/>
    <p:sldId id="257" r:id="rId4"/>
    <p:sldId id="308" r:id="rId5"/>
    <p:sldId id="258" r:id="rId6"/>
    <p:sldId id="265" r:id="rId7"/>
    <p:sldId id="283" r:id="rId8"/>
    <p:sldId id="310" r:id="rId9"/>
    <p:sldId id="306" r:id="rId10"/>
    <p:sldId id="304" r:id="rId11"/>
    <p:sldId id="305" r:id="rId12"/>
    <p:sldId id="274" r:id="rId13"/>
    <p:sldId id="272" r:id="rId14"/>
    <p:sldId id="275" r:id="rId15"/>
    <p:sldId id="266" r:id="rId16"/>
    <p:sldId id="281" r:id="rId17"/>
    <p:sldId id="285" r:id="rId18"/>
    <p:sldId id="286" r:id="rId19"/>
    <p:sldId id="287" r:id="rId20"/>
    <p:sldId id="289" r:id="rId21"/>
    <p:sldId id="290" r:id="rId22"/>
    <p:sldId id="291" r:id="rId23"/>
    <p:sldId id="292" r:id="rId24"/>
    <p:sldId id="293"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na Valesey" initials="BV" lastIdx="29" clrIdx="0">
    <p:extLst>
      <p:ext uri="{19B8F6BF-5375-455C-9EA6-DF929625EA0E}">
        <p15:presenceInfo xmlns:p15="http://schemas.microsoft.com/office/powerpoint/2012/main" userId="S-1-5-21-508413839-934448663-213678151-2196" providerId="AD"/>
      </p:ext>
    </p:extLst>
  </p:cmAuthor>
  <p:cmAuthor id="2" name="Alex Carpenter" initials="AC" lastIdx="38" clrIdx="1">
    <p:extLst>
      <p:ext uri="{19B8F6BF-5375-455C-9EA6-DF929625EA0E}">
        <p15:presenceInfo xmlns:p15="http://schemas.microsoft.com/office/powerpoint/2012/main" userId="67683f57b0699e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72113" autoAdjust="0"/>
  </p:normalViewPr>
  <p:slideViewPr>
    <p:cSldViewPr snapToGrid="0">
      <p:cViewPr varScale="1">
        <p:scale>
          <a:sx n="55" d="100"/>
          <a:sy n="55" d="100"/>
        </p:scale>
        <p:origin x="99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0T12:47:20.316" idx="12">
    <p:pos x="10" y="10"/>
    <p:text>add image</p:text>
    <p:extLst>
      <p:ext uri="{C676402C-5697-4E1C-873F-D02D1690AC5C}">
        <p15:threadingInfo xmlns:p15="http://schemas.microsoft.com/office/powerpoint/2012/main" timeZoneBias="240"/>
      </p:ext>
    </p:extLst>
  </p:cm>
  <p:cm authorId="2" dt="2020-03-23T12:12:15.508" idx="30">
    <p:pos x="10" y="106"/>
    <p:text>completed</p:text>
    <p:extLst>
      <p:ext uri="{C676402C-5697-4E1C-873F-D02D1690AC5C}">
        <p15:threadingInfo xmlns:p15="http://schemas.microsoft.com/office/powerpoint/2012/main" timeZoneBias="240">
          <p15:parentCm authorId="1" idx="1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20T12:44:52.868" idx="10">
    <p:pos x="1848" y="1424"/>
    <p:text>we have a new logo with the new branding - see graphics folder</p:text>
    <p:extLst>
      <p:ext uri="{C676402C-5697-4E1C-873F-D02D1690AC5C}">
        <p15:threadingInfo xmlns:p15="http://schemas.microsoft.com/office/powerpoint/2012/main" timeZoneBias="240"/>
      </p:ext>
    </p:extLst>
  </p:cm>
  <p:cm authorId="2" dt="2020-03-20T15:23:12.468" idx="18">
    <p:pos x="1848" y="1520"/>
    <p:text>see final slide</p:text>
    <p:extLst>
      <p:ext uri="{C676402C-5697-4E1C-873F-D02D1690AC5C}">
        <p15:threadingInfo xmlns:p15="http://schemas.microsoft.com/office/powerpoint/2012/main" timeZoneBias="240">
          <p15:parentCm authorId="1" idx="10"/>
        </p15:threadingInfo>
      </p:ext>
    </p:extLst>
  </p:cm>
  <p:cm authorId="1" dt="2020-03-23T11:22:46.732" idx="27">
    <p:pos x="1848" y="1616"/>
    <p:text>AMPLIFY updated graphic is just iin the graphics folder- not a subfolder 
graphics and photos&gt;graphics&gt;amplify logo images</p:text>
    <p:extLst>
      <p:ext uri="{C676402C-5697-4E1C-873F-D02D1690AC5C}">
        <p15:threadingInfo xmlns:p15="http://schemas.microsoft.com/office/powerpoint/2012/main" timeZoneBias="240">
          <p15:parentCm authorId="1" idx="10"/>
        </p15:threadingInfo>
      </p:ext>
    </p:extLst>
  </p:cm>
  <p:cm authorId="2" dt="2020-03-23T12:05:57.860" idx="27">
    <p:pos x="1848" y="1808"/>
    <p:text>\Families Together in New York State\Brianna Gower - Graphics and photos\Graphics</p:text>
    <p:extLst>
      <p:ext uri="{C676402C-5697-4E1C-873F-D02D1690AC5C}">
        <p15:threadingInfo xmlns:p15="http://schemas.microsoft.com/office/powerpoint/2012/main" timeZoneBias="240">
          <p15:parentCm authorId="1" idx="10"/>
        </p15:threadingInfo>
      </p:ext>
    </p:extLst>
  </p:cm>
  <p:cm authorId="2" dt="2020-03-23T13:25:08.484" idx="36">
    <p:pos x="1848" y="1712"/>
    <p:text>completed</p:text>
    <p:extLst>
      <p:ext uri="{C676402C-5697-4E1C-873F-D02D1690AC5C}">
        <p15:threadingInfo xmlns:p15="http://schemas.microsoft.com/office/powerpoint/2012/main" timeZoneBias="240">
          <p15:parentCm authorId="1" idx="1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3BE8D-B1EA-4863-92F2-77DC1CBAA640}" type="datetimeFigureOut">
              <a:rPr lang="en-US" smtClean="0"/>
              <a:pPr/>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B99C0-731B-474E-897E-186241149FBB}" type="slidenum">
              <a:rPr lang="en-US" smtClean="0"/>
              <a:pPr/>
              <a:t>‹#›</a:t>
            </a:fld>
            <a:endParaRPr lang="en-US"/>
          </a:p>
        </p:txBody>
      </p:sp>
    </p:spTree>
    <p:extLst>
      <p:ext uri="{BB962C8B-B14F-4D97-AF65-F5344CB8AC3E}">
        <p14:creationId xmlns:p14="http://schemas.microsoft.com/office/powerpoint/2010/main" val="65974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reechild.org/ladder.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Both offer intros</a:t>
            </a:r>
            <a:endParaRPr dirty="0"/>
          </a:p>
        </p:txBody>
      </p:sp>
    </p:spTree>
    <p:extLst>
      <p:ext uri="{BB962C8B-B14F-4D97-AF65-F5344CB8AC3E}">
        <p14:creationId xmlns:p14="http://schemas.microsoft.com/office/powerpoint/2010/main" val="417922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Robbie</a:t>
            </a:r>
          </a:p>
          <a:p>
            <a:r>
              <a:rPr lang="en-US" dirty="0"/>
              <a:t>After completing Level 1 Training, you would then apply for the YPA Provisional Credential: (insert link)</a:t>
            </a:r>
          </a:p>
        </p:txBody>
      </p:sp>
      <p:sp>
        <p:nvSpPr>
          <p:cNvPr id="4" name="Slide Number Placeholder 3"/>
          <p:cNvSpPr>
            <a:spLocks noGrp="1"/>
          </p:cNvSpPr>
          <p:nvPr>
            <p:ph type="sldNum" sz="quarter" idx="5"/>
          </p:nvPr>
        </p:nvSpPr>
        <p:spPr/>
        <p:txBody>
          <a:bodyPr/>
          <a:lstStyle/>
          <a:p>
            <a:fld id="{3D2384FA-58DA-F541-99BF-E1D5E5B73F60}" type="slidenum">
              <a:rPr lang="en-US" smtClean="0"/>
              <a:t>10</a:t>
            </a:fld>
            <a:endParaRPr lang="en-US"/>
          </a:p>
        </p:txBody>
      </p:sp>
    </p:spTree>
    <p:extLst>
      <p:ext uri="{BB962C8B-B14F-4D97-AF65-F5344CB8AC3E}">
        <p14:creationId xmlns:p14="http://schemas.microsoft.com/office/powerpoint/2010/main" val="387996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Robbie</a:t>
            </a:r>
          </a:p>
          <a:p>
            <a:pPr marL="0" indent="0">
              <a:buNone/>
            </a:pPr>
            <a:r>
              <a:rPr lang="en-US" dirty="0"/>
              <a:t>Consultation Calls:</a:t>
            </a:r>
          </a:p>
          <a:p>
            <a:pPr marL="514350" indent="-514350">
              <a:buAutoNum type="arabicPeriod"/>
            </a:pPr>
            <a:r>
              <a:rPr lang="en-US" dirty="0"/>
              <a:t>Personal &amp; Professional Self Care</a:t>
            </a:r>
          </a:p>
          <a:p>
            <a:pPr marL="514350" indent="-514350">
              <a:buAutoNum type="arabicPeriod"/>
            </a:pPr>
            <a:r>
              <a:rPr lang="en-US" dirty="0"/>
              <a:t>Role Clarity</a:t>
            </a:r>
          </a:p>
          <a:p>
            <a:pPr marL="514350" indent="-514350">
              <a:buAutoNum type="arabicPeriod"/>
            </a:pPr>
            <a:r>
              <a:rPr lang="en-US" dirty="0"/>
              <a:t>Working with a Team</a:t>
            </a:r>
          </a:p>
          <a:p>
            <a:pPr marL="514350" indent="-514350">
              <a:buAutoNum type="arabicPeriod"/>
            </a:pPr>
            <a:r>
              <a:rPr lang="en-US" dirty="0"/>
              <a:t>Building on Strengths Through Cultural Humility</a:t>
            </a:r>
          </a:p>
          <a:p>
            <a:pPr marL="514350" indent="-514350">
              <a:buAutoNum type="arabicPeriod"/>
            </a:pPr>
            <a:r>
              <a:rPr lang="en-US" dirty="0"/>
              <a:t>Utilizing Your Skills to Empower Young People</a:t>
            </a:r>
          </a:p>
          <a:p>
            <a:endParaRPr lang="en-US" dirty="0"/>
          </a:p>
        </p:txBody>
      </p:sp>
      <p:sp>
        <p:nvSpPr>
          <p:cNvPr id="4" name="Slide Number Placeholder 3"/>
          <p:cNvSpPr>
            <a:spLocks noGrp="1"/>
          </p:cNvSpPr>
          <p:nvPr>
            <p:ph type="sldNum" sz="quarter" idx="5"/>
          </p:nvPr>
        </p:nvSpPr>
        <p:spPr/>
        <p:txBody>
          <a:bodyPr/>
          <a:lstStyle/>
          <a:p>
            <a:fld id="{051B99C0-731B-474E-897E-186241149FBB}" type="slidenum">
              <a:rPr lang="en-US" smtClean="0"/>
              <a:pPr/>
              <a:t>11</a:t>
            </a:fld>
            <a:endParaRPr lang="en-US"/>
          </a:p>
        </p:txBody>
      </p:sp>
    </p:spTree>
    <p:extLst>
      <p:ext uri="{BB962C8B-B14F-4D97-AF65-F5344CB8AC3E}">
        <p14:creationId xmlns:p14="http://schemas.microsoft.com/office/powerpoint/2010/main" val="235088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a:p>
            <a:r>
              <a:rPr lang="en-US" dirty="0"/>
              <a:t>-Spaces can be rec-rooms,</a:t>
            </a:r>
            <a:r>
              <a:rPr lang="en-US" baseline="0" dirty="0"/>
              <a:t> rec-centers, places specific for each youth depending on where they are at (classes, outdoor settings, lounge areas, etc.)</a:t>
            </a:r>
          </a:p>
          <a:p>
            <a:endParaRPr lang="en-US" dirty="0"/>
          </a:p>
          <a:p>
            <a:r>
              <a:rPr lang="en-US" dirty="0"/>
              <a:t>-Do you offer hands on learning opportunities?</a:t>
            </a:r>
          </a:p>
          <a:p>
            <a:r>
              <a:rPr lang="en-US" dirty="0"/>
              <a:t>-Do</a:t>
            </a:r>
            <a:r>
              <a:rPr lang="en-US" baseline="0" dirty="0"/>
              <a:t> the young adults have a leader within this organization that speaks their language/looks like them?</a:t>
            </a:r>
          </a:p>
          <a:p>
            <a:r>
              <a:rPr lang="en-US" baseline="0" dirty="0"/>
              <a:t>-Do you staff reflect the community that you serve?</a:t>
            </a:r>
          </a:p>
          <a:p>
            <a:r>
              <a:rPr lang="en-US" baseline="0" dirty="0"/>
              <a:t>-Do you have an informal/formal peer support model that you follow?</a:t>
            </a:r>
          </a:p>
          <a:p>
            <a:r>
              <a:rPr lang="en-US" baseline="0" dirty="0"/>
              <a:t>-Are there opportunities for participation and community service (Stand Up for Recovery, writing letters to veterans, volunteer for food pantry)</a:t>
            </a:r>
          </a:p>
          <a:p>
            <a:r>
              <a:rPr lang="en-US" baseline="0" dirty="0"/>
              <a:t>-Where are opportunities for young adults to give back and still allow them to feel like they are contributing to society</a:t>
            </a:r>
          </a:p>
          <a:p>
            <a:r>
              <a:rPr lang="en-US" baseline="0" dirty="0"/>
              <a:t>-Do young adults have choice? (Is there a schedule or menu of services? … Clubhouse)</a:t>
            </a:r>
          </a:p>
          <a:p>
            <a:endParaRPr lang="en-US" baseline="0" dirty="0"/>
          </a:p>
          <a:p>
            <a:r>
              <a:rPr lang="en-US" baseline="0" dirty="0"/>
              <a:t>Robbie</a:t>
            </a:r>
          </a:p>
          <a:p>
            <a:r>
              <a:rPr lang="en-US" baseline="0" dirty="0"/>
              <a:t>SPEAKER</a:t>
            </a:r>
            <a:endParaRPr lang="en-US" dirty="0"/>
          </a:p>
          <a:p>
            <a:endParaRPr lang="en-US" dirty="0"/>
          </a:p>
        </p:txBody>
      </p:sp>
      <p:sp>
        <p:nvSpPr>
          <p:cNvPr id="4" name="Slide Number Placeholder 3"/>
          <p:cNvSpPr>
            <a:spLocks noGrp="1"/>
          </p:cNvSpPr>
          <p:nvPr>
            <p:ph type="sldNum" sz="quarter" idx="10"/>
          </p:nvPr>
        </p:nvSpPr>
        <p:spPr/>
        <p:txBody>
          <a:bodyPr/>
          <a:lstStyle/>
          <a:p>
            <a:fld id="{051B99C0-731B-474E-897E-186241149FBB}" type="slidenum">
              <a:rPr lang="en-US" smtClean="0"/>
              <a:pPr/>
              <a:t>12</a:t>
            </a:fld>
            <a:endParaRPr lang="en-US"/>
          </a:p>
        </p:txBody>
      </p:sp>
    </p:spTree>
    <p:extLst>
      <p:ext uri="{BB962C8B-B14F-4D97-AF65-F5344CB8AC3E}">
        <p14:creationId xmlns:p14="http://schemas.microsoft.com/office/powerpoint/2010/main" val="409644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p:txBody>
      </p:sp>
      <p:sp>
        <p:nvSpPr>
          <p:cNvPr id="4" name="Slide Number Placeholder 3"/>
          <p:cNvSpPr>
            <a:spLocks noGrp="1"/>
          </p:cNvSpPr>
          <p:nvPr>
            <p:ph type="sldNum" sz="quarter" idx="10"/>
          </p:nvPr>
        </p:nvSpPr>
        <p:spPr/>
        <p:txBody>
          <a:bodyPr/>
          <a:lstStyle/>
          <a:p>
            <a:fld id="{051B99C0-731B-474E-897E-186241149FBB}" type="slidenum">
              <a:rPr lang="en-US" smtClean="0"/>
              <a:pPr/>
              <a:t>13</a:t>
            </a:fld>
            <a:endParaRPr lang="en-US"/>
          </a:p>
        </p:txBody>
      </p:sp>
    </p:spTree>
    <p:extLst>
      <p:ext uri="{BB962C8B-B14F-4D97-AF65-F5344CB8AC3E}">
        <p14:creationId xmlns:p14="http://schemas.microsoft.com/office/powerpoint/2010/main" val="200683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some strategies that have been least effective for you?</a:t>
            </a:r>
          </a:p>
          <a:p>
            <a:endParaRPr lang="en-US" dirty="0"/>
          </a:p>
          <a:p>
            <a:r>
              <a:rPr lang="en-US" dirty="0"/>
              <a:t>https://www.youtube.com/watch?v=iOA3il4cetI</a:t>
            </a:r>
          </a:p>
          <a:p>
            <a:endParaRPr lang="en-US" dirty="0"/>
          </a:p>
        </p:txBody>
      </p:sp>
      <p:sp>
        <p:nvSpPr>
          <p:cNvPr id="4" name="Slide Number Placeholder 3"/>
          <p:cNvSpPr>
            <a:spLocks noGrp="1"/>
          </p:cNvSpPr>
          <p:nvPr>
            <p:ph type="sldNum" sz="quarter" idx="10"/>
          </p:nvPr>
        </p:nvSpPr>
        <p:spPr/>
        <p:txBody>
          <a:bodyPr/>
          <a:lstStyle/>
          <a:p>
            <a:fld id="{051B99C0-731B-474E-897E-186241149FBB}" type="slidenum">
              <a:rPr lang="en-US" smtClean="0"/>
              <a:pPr/>
              <a:t>14</a:t>
            </a:fld>
            <a:endParaRPr lang="en-US"/>
          </a:p>
        </p:txBody>
      </p:sp>
    </p:spTree>
    <p:extLst>
      <p:ext uri="{BB962C8B-B14F-4D97-AF65-F5344CB8AC3E}">
        <p14:creationId xmlns:p14="http://schemas.microsoft.com/office/powerpoint/2010/main" val="294099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Tiara</a:t>
            </a:r>
          </a:p>
          <a:p>
            <a:pPr marL="0" indent="0">
              <a:buNone/>
            </a:pPr>
            <a:endParaRPr lang="en-US" dirty="0"/>
          </a:p>
          <a:p>
            <a:pPr marL="228600" indent="-228600">
              <a:buAutoNum type="arabicPeriod"/>
            </a:pPr>
            <a:r>
              <a:rPr lang="en-US" dirty="0"/>
              <a:t>Manipulation</a:t>
            </a:r>
          </a:p>
          <a:p>
            <a:pPr marL="228600" indent="-228600">
              <a:buAutoNum type="arabicPeriod"/>
            </a:pPr>
            <a:r>
              <a:rPr lang="en-US" dirty="0"/>
              <a:t>Decoration</a:t>
            </a:r>
          </a:p>
          <a:p>
            <a:pPr marL="228600" indent="-228600">
              <a:buAutoNum type="arabicPeriod"/>
            </a:pPr>
            <a:r>
              <a:rPr lang="en-US" dirty="0"/>
              <a:t>Tokenism</a:t>
            </a:r>
          </a:p>
          <a:p>
            <a:pPr marL="228600" indent="-228600">
              <a:buAutoNum type="arabicPeriod"/>
            </a:pPr>
            <a:r>
              <a:rPr lang="en-US" dirty="0"/>
              <a:t>Assigned</a:t>
            </a:r>
            <a:r>
              <a:rPr lang="en-US" baseline="0" dirty="0"/>
              <a:t> but informed</a:t>
            </a:r>
          </a:p>
          <a:p>
            <a:pPr marL="228600" indent="-228600">
              <a:buAutoNum type="arabicPeriod"/>
            </a:pPr>
            <a:r>
              <a:rPr lang="en-US" baseline="0" dirty="0"/>
              <a:t>Consulted and informed</a:t>
            </a:r>
          </a:p>
          <a:p>
            <a:pPr marL="228600" indent="-228600">
              <a:buAutoNum type="arabicPeriod"/>
            </a:pPr>
            <a:r>
              <a:rPr lang="en-US" baseline="0" dirty="0"/>
              <a:t>Adult-initiated, shared decisions with youth</a:t>
            </a:r>
          </a:p>
          <a:p>
            <a:pPr marL="228600" indent="-228600">
              <a:buAutoNum type="arabicPeriod"/>
            </a:pPr>
            <a:r>
              <a:rPr lang="en-US" baseline="0" dirty="0"/>
              <a:t>Youth-initiated and directed</a:t>
            </a:r>
          </a:p>
          <a:p>
            <a:pPr marL="228600" indent="-228600">
              <a:buAutoNum type="arabicPeriod"/>
            </a:pPr>
            <a:r>
              <a:rPr lang="en-US" baseline="0" dirty="0"/>
              <a:t>Youth initiated, shared decisions with adults</a:t>
            </a:r>
          </a:p>
          <a:p>
            <a:pPr marL="228600" indent="-228600">
              <a:buAutoNum type="arabicPeriod"/>
            </a:pPr>
            <a:endParaRPr lang="en-US" baseline="0" dirty="0"/>
          </a:p>
          <a:p>
            <a:r>
              <a:rPr lang="en-US" sz="1200" b="0" i="0" kern="1200" dirty="0">
                <a:solidFill>
                  <a:schemeClr val="tx1"/>
                </a:solidFill>
                <a:effectLst/>
                <a:latin typeface="+mn-lt"/>
                <a:ea typeface="+mn-ea"/>
                <a:cs typeface="+mn-cs"/>
              </a:rPr>
              <a:t>Youth engagement loses authenticity when adults are conflicted about questions of power and control. In his </a:t>
            </a:r>
            <a:r>
              <a:rPr lang="en-US" sz="1200" b="1" i="0" kern="1200" dirty="0">
                <a:solidFill>
                  <a:schemeClr val="tx1"/>
                </a:solidFill>
                <a:effectLst/>
                <a:latin typeface="+mn-lt"/>
                <a:ea typeface="+mn-ea"/>
                <a:cs typeface="+mn-cs"/>
                <a:hlinkClick r:id="rId3" tooltip="http://www.freechild.org/ladder.htm"/>
              </a:rPr>
              <a:t>Ladder of Young People's Participation</a:t>
            </a:r>
            <a:r>
              <a:rPr lang="en-US" sz="1200" b="0" i="0" kern="1200" dirty="0">
                <a:solidFill>
                  <a:schemeClr val="tx1"/>
                </a:solidFill>
                <a:effectLst/>
                <a:latin typeface="+mn-lt"/>
                <a:ea typeface="+mn-ea"/>
                <a:cs typeface="+mn-cs"/>
              </a:rPr>
              <a:t>, Roger Hart described in detail levels of non-authentic and authentic youth engagement. The first levels of manipulation, decoration, and tokenism denote failed or false attempts at youth engagement, when young people appear to be in decision-making positions but in reality have no or very little input on events.</a:t>
            </a:r>
          </a:p>
          <a:p>
            <a:r>
              <a:rPr lang="en-US" sz="1200" b="0" i="0" kern="1200" dirty="0">
                <a:solidFill>
                  <a:schemeClr val="tx1"/>
                </a:solidFill>
                <a:effectLst/>
                <a:latin typeface="+mn-lt"/>
                <a:ea typeface="+mn-ea"/>
                <a:cs typeface="+mn-cs"/>
              </a:rPr>
              <a:t>A powerful underlying reason for non-authentic youth engagement is adultism -- the behavior and attitudes that flow out of negative stereotypes adults hold about young people. Adultism is rooted in the belief that young people lack intelligence or ability. This belief is strongly supported by societal norms which leave young people feeling that they are not valued, respected, or heard. Even adults who deeply care for young people may have internalized these misconceptions and may not be aware that they are behaving in an </a:t>
            </a:r>
            <a:r>
              <a:rPr lang="en-US" sz="1200" b="0" i="0" kern="1200" dirty="0" err="1">
                <a:solidFill>
                  <a:schemeClr val="tx1"/>
                </a:solidFill>
                <a:effectLst/>
                <a:latin typeface="+mn-lt"/>
                <a:ea typeface="+mn-ea"/>
                <a:cs typeface="+mn-cs"/>
              </a:rPr>
              <a:t>adultist</a:t>
            </a:r>
            <a:r>
              <a:rPr lang="en-US" sz="1200" b="0" i="0" kern="1200" dirty="0">
                <a:solidFill>
                  <a:schemeClr val="tx1"/>
                </a:solidFill>
                <a:effectLst/>
                <a:latin typeface="+mn-lt"/>
                <a:ea typeface="+mn-ea"/>
                <a:cs typeface="+mn-cs"/>
              </a:rPr>
              <a:t> manner.</a:t>
            </a:r>
          </a:p>
          <a:p>
            <a:endParaRPr lang="en-US" dirty="0"/>
          </a:p>
        </p:txBody>
      </p:sp>
      <p:sp>
        <p:nvSpPr>
          <p:cNvPr id="4" name="Slide Number Placeholder 3"/>
          <p:cNvSpPr>
            <a:spLocks noGrp="1"/>
          </p:cNvSpPr>
          <p:nvPr>
            <p:ph type="sldNum" sz="quarter" idx="10"/>
          </p:nvPr>
        </p:nvSpPr>
        <p:spPr/>
        <p:txBody>
          <a:bodyPr/>
          <a:lstStyle/>
          <a:p>
            <a:fld id="{051B99C0-731B-474E-897E-186241149FBB}" type="slidenum">
              <a:rPr lang="en-US" smtClean="0"/>
              <a:pPr/>
              <a:t>15</a:t>
            </a:fld>
            <a:endParaRPr lang="en-US"/>
          </a:p>
        </p:txBody>
      </p:sp>
    </p:spTree>
    <p:extLst>
      <p:ext uri="{BB962C8B-B14F-4D97-AF65-F5344CB8AC3E}">
        <p14:creationId xmlns:p14="http://schemas.microsoft.com/office/powerpoint/2010/main" val="196766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a:p>
            <a:endParaRPr lang="en-US" dirty="0"/>
          </a:p>
          <a:p>
            <a:r>
              <a:rPr lang="en-US" dirty="0"/>
              <a:t>-Do you have young people who serve on your board of directors</a:t>
            </a:r>
          </a:p>
          <a:p>
            <a:r>
              <a:rPr lang="en-US" dirty="0"/>
              <a:t>-Do</a:t>
            </a:r>
            <a:r>
              <a:rPr lang="en-US" baseline="0" dirty="0"/>
              <a:t> you have a youth advisory council</a:t>
            </a:r>
          </a:p>
          <a:p>
            <a:endParaRPr lang="en-US" dirty="0"/>
          </a:p>
          <a:p>
            <a:r>
              <a:rPr lang="en-US" dirty="0"/>
              <a:t>Governance and Policymaking</a:t>
            </a:r>
          </a:p>
          <a:p>
            <a:r>
              <a:rPr lang="en-US" dirty="0"/>
              <a:t> </a:t>
            </a:r>
          </a:p>
          <a:p>
            <a:r>
              <a:rPr lang="en-US" dirty="0"/>
              <a:t>-If an organization serves young people, then it makes sense to have youth in key roles of organizational decision-making. Youth may serve on the board of directors or key committees, allowing their input to be heard on important organizational matters. </a:t>
            </a:r>
          </a:p>
          <a:p>
            <a:endParaRPr lang="en-US" dirty="0"/>
          </a:p>
          <a:p>
            <a:r>
              <a:rPr lang="en-US" dirty="0"/>
              <a:t>Training and Outreach</a:t>
            </a:r>
          </a:p>
          <a:p>
            <a:endParaRPr lang="en-US" dirty="0"/>
          </a:p>
          <a:p>
            <a:r>
              <a:rPr lang="en-US" dirty="0"/>
              <a:t>-If an organization serves young people, then it makes sense to have youth in key roles of organizational decision-making. Youth may serve on the board of directors or key committees, allowing their input to be heard on important organizational matters. Youth can contribute significantly to training of adult staff and community members. At a minimum, adults benefit from hearing the youth perspective. But, adults also learn from observing youth at work. Youth often raise questions and issues that others may not have considered. </a:t>
            </a:r>
          </a:p>
          <a:p>
            <a:endParaRPr lang="en-US" dirty="0"/>
          </a:p>
          <a:p>
            <a:r>
              <a:rPr lang="en-US" dirty="0"/>
              <a:t> Organizing and Activism</a:t>
            </a:r>
          </a:p>
          <a:p>
            <a:endParaRPr lang="en-US" dirty="0"/>
          </a:p>
          <a:p>
            <a:r>
              <a:rPr lang="en-US" dirty="0"/>
              <a:t>Youth can work with staff to organize community members around issues. Youth often know how best to recruit youth to get involved with the organization. Adults can learn recruitment strategies from youth. </a:t>
            </a:r>
          </a:p>
          <a:p>
            <a:endParaRPr lang="en-US" dirty="0"/>
          </a:p>
          <a:p>
            <a:r>
              <a:rPr lang="en-US" dirty="0"/>
              <a:t> Communication and Media </a:t>
            </a:r>
          </a:p>
          <a:p>
            <a:endParaRPr lang="en-US" dirty="0"/>
          </a:p>
          <a:p>
            <a:r>
              <a:rPr lang="en-US" dirty="0"/>
              <a:t>Youth can offer much in helping the organization get its story out to the public. Youth can contribute to press releases, they can meet with reporters, they can facilitate public forums, they can create staff newsletters. The list goes on. Youth can use new media technologies to create and widely disseminate videos and to communicate through text directly to their own networks. </a:t>
            </a:r>
          </a:p>
          <a:p>
            <a:endParaRPr lang="en-US" dirty="0"/>
          </a:p>
          <a:p>
            <a:r>
              <a:rPr lang="en-US" dirty="0"/>
              <a:t>Service and Philanthropy </a:t>
            </a:r>
          </a:p>
          <a:p>
            <a:endParaRPr lang="en-US" dirty="0"/>
          </a:p>
          <a:p>
            <a:endParaRPr lang="en-US" dirty="0"/>
          </a:p>
          <a:p>
            <a:r>
              <a:rPr lang="en-US" dirty="0"/>
              <a:t>While they may not have much money to give, young people have time, experience, and skills to offer to others. Youth of all ages can serve as mentors for younger youth within their organizations or within the larger community. Youth can supervise program activities, and they can do one-on-one work. Almost all youth wish to give back to the “next generation.” </a:t>
            </a:r>
          </a:p>
          <a:p>
            <a:endParaRPr lang="en-US" dirty="0"/>
          </a:p>
          <a:p>
            <a:endParaRPr lang="en-US" dirty="0"/>
          </a:p>
          <a:p>
            <a:r>
              <a:rPr lang="en-US" dirty="0"/>
              <a:t>Research and Evaluation </a:t>
            </a:r>
          </a:p>
          <a:p>
            <a:endParaRPr lang="en-US" dirty="0"/>
          </a:p>
          <a:p>
            <a:r>
              <a:rPr lang="en-US" dirty="0"/>
              <a:t>Organizations are increasingly required by funders to demonstrate their accountability and accomplishments. Organizations are also using self-assessment strategies to explore program quality and to create program improvement plans. Youth can contribute to these efforts in many ways. Not only can they serve as “subjects,” giving their judgments on key organizational issues, but equally important, youth can serve as researchers. They can interview other youth and community members, work with staff to analyze the data, and help present it to organizational </a:t>
            </a:r>
          </a:p>
        </p:txBody>
      </p:sp>
      <p:sp>
        <p:nvSpPr>
          <p:cNvPr id="4" name="Slide Number Placeholder 3"/>
          <p:cNvSpPr>
            <a:spLocks noGrp="1"/>
          </p:cNvSpPr>
          <p:nvPr>
            <p:ph type="sldNum" sz="quarter" idx="10"/>
          </p:nvPr>
        </p:nvSpPr>
        <p:spPr/>
        <p:txBody>
          <a:bodyPr/>
          <a:lstStyle/>
          <a:p>
            <a:fld id="{051B99C0-731B-474E-897E-186241149FBB}" type="slidenum">
              <a:rPr lang="en-US" smtClean="0"/>
              <a:pPr/>
              <a:t>16</a:t>
            </a:fld>
            <a:endParaRPr lang="en-US"/>
          </a:p>
        </p:txBody>
      </p:sp>
    </p:spTree>
    <p:extLst>
      <p:ext uri="{BB962C8B-B14F-4D97-AF65-F5344CB8AC3E}">
        <p14:creationId xmlns:p14="http://schemas.microsoft.com/office/powerpoint/2010/main" val="4219951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Robbie</a:t>
            </a:r>
          </a:p>
          <a:p>
            <a:endParaRPr lang="en-US" dirty="0"/>
          </a:p>
          <a:p>
            <a:r>
              <a:rPr lang="en-US" dirty="0"/>
              <a:t>-Mindfulness</a:t>
            </a:r>
          </a:p>
          <a:p>
            <a:r>
              <a:rPr lang="en-US" dirty="0"/>
              <a:t>-Person</a:t>
            </a:r>
            <a:r>
              <a:rPr lang="en-US" baseline="0" dirty="0"/>
              <a:t> centered</a:t>
            </a:r>
          </a:p>
          <a:p>
            <a:r>
              <a:rPr lang="en-US" baseline="0" dirty="0"/>
              <a:t>These are the topics that young adults are facing due to COVID + these are some of the challenges that COVID is exposing</a:t>
            </a:r>
          </a:p>
          <a:p>
            <a:r>
              <a:rPr lang="en-US" baseline="0" dirty="0"/>
              <a:t>-How has COVID impacted your programming?</a:t>
            </a:r>
          </a:p>
          <a:p>
            <a:endParaRPr lang="en-US" baseline="0" dirty="0"/>
          </a:p>
          <a:p>
            <a:r>
              <a:rPr lang="en-US" baseline="0" dirty="0"/>
              <a:t>Robbie</a:t>
            </a:r>
          </a:p>
          <a:p>
            <a:endParaRPr lang="en-US" dirty="0"/>
          </a:p>
          <a:p>
            <a:endParaRPr lang="en-US" dirty="0"/>
          </a:p>
        </p:txBody>
      </p:sp>
      <p:sp>
        <p:nvSpPr>
          <p:cNvPr id="4" name="Slide Number Placeholder 3"/>
          <p:cNvSpPr>
            <a:spLocks noGrp="1"/>
          </p:cNvSpPr>
          <p:nvPr>
            <p:ph type="sldNum" sz="quarter" idx="10"/>
          </p:nvPr>
        </p:nvSpPr>
        <p:spPr/>
        <p:txBody>
          <a:bodyPr/>
          <a:lstStyle/>
          <a:p>
            <a:fld id="{051B99C0-731B-474E-897E-186241149FBB}" type="slidenum">
              <a:rPr lang="en-US" smtClean="0"/>
              <a:pPr/>
              <a:t>17</a:t>
            </a:fld>
            <a:endParaRPr lang="en-US"/>
          </a:p>
        </p:txBody>
      </p:sp>
    </p:spTree>
    <p:extLst>
      <p:ext uri="{BB962C8B-B14F-4D97-AF65-F5344CB8AC3E}">
        <p14:creationId xmlns:p14="http://schemas.microsoft.com/office/powerpoint/2010/main" val="277804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Robbie</a:t>
            </a:r>
          </a:p>
        </p:txBody>
      </p:sp>
      <p:sp>
        <p:nvSpPr>
          <p:cNvPr id="4" name="Slide Number Placeholder 3"/>
          <p:cNvSpPr>
            <a:spLocks noGrp="1"/>
          </p:cNvSpPr>
          <p:nvPr>
            <p:ph type="sldNum" sz="quarter" idx="10"/>
          </p:nvPr>
        </p:nvSpPr>
        <p:spPr/>
        <p:txBody>
          <a:bodyPr/>
          <a:lstStyle/>
          <a:p>
            <a:fld id="{051B99C0-731B-474E-897E-186241149FBB}" type="slidenum">
              <a:rPr lang="en-US" smtClean="0"/>
              <a:pPr/>
              <a:t>18</a:t>
            </a:fld>
            <a:endParaRPr lang="en-US"/>
          </a:p>
        </p:txBody>
      </p:sp>
    </p:spTree>
    <p:extLst>
      <p:ext uri="{BB962C8B-B14F-4D97-AF65-F5344CB8AC3E}">
        <p14:creationId xmlns:p14="http://schemas.microsoft.com/office/powerpoint/2010/main" val="199580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p:txBody>
      </p:sp>
      <p:sp>
        <p:nvSpPr>
          <p:cNvPr id="4" name="Slide Number Placeholder 3"/>
          <p:cNvSpPr>
            <a:spLocks noGrp="1"/>
          </p:cNvSpPr>
          <p:nvPr>
            <p:ph type="sldNum" sz="quarter" idx="10"/>
          </p:nvPr>
        </p:nvSpPr>
        <p:spPr/>
        <p:txBody>
          <a:bodyPr/>
          <a:lstStyle/>
          <a:p>
            <a:fld id="{051B99C0-731B-474E-897E-186241149FBB}" type="slidenum">
              <a:rPr lang="en-US" smtClean="0"/>
              <a:pPr/>
              <a:t>19</a:t>
            </a:fld>
            <a:endParaRPr lang="en-US"/>
          </a:p>
        </p:txBody>
      </p:sp>
    </p:spTree>
    <p:extLst>
      <p:ext uri="{BB962C8B-B14F-4D97-AF65-F5344CB8AC3E}">
        <p14:creationId xmlns:p14="http://schemas.microsoft.com/office/powerpoint/2010/main" val="58762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p:txBody>
      </p:sp>
      <p:sp>
        <p:nvSpPr>
          <p:cNvPr id="4" name="Slide Number Placeholder 3"/>
          <p:cNvSpPr>
            <a:spLocks noGrp="1"/>
          </p:cNvSpPr>
          <p:nvPr>
            <p:ph type="sldNum" sz="quarter" idx="5"/>
          </p:nvPr>
        </p:nvSpPr>
        <p:spPr/>
        <p:txBody>
          <a:bodyPr/>
          <a:lstStyle/>
          <a:p>
            <a:fld id="{051B99C0-731B-474E-897E-186241149FBB}" type="slidenum">
              <a:rPr lang="en-US" smtClean="0"/>
              <a:pPr/>
              <a:t>2</a:t>
            </a:fld>
            <a:endParaRPr lang="en-US"/>
          </a:p>
        </p:txBody>
      </p:sp>
    </p:spTree>
    <p:extLst>
      <p:ext uri="{BB962C8B-B14F-4D97-AF65-F5344CB8AC3E}">
        <p14:creationId xmlns:p14="http://schemas.microsoft.com/office/powerpoint/2010/main" val="3852068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Robbie</a:t>
            </a:r>
          </a:p>
        </p:txBody>
      </p:sp>
      <p:sp>
        <p:nvSpPr>
          <p:cNvPr id="4" name="Slide Number Placeholder 3"/>
          <p:cNvSpPr>
            <a:spLocks noGrp="1"/>
          </p:cNvSpPr>
          <p:nvPr>
            <p:ph type="sldNum" sz="quarter" idx="10"/>
          </p:nvPr>
        </p:nvSpPr>
        <p:spPr/>
        <p:txBody>
          <a:bodyPr/>
          <a:lstStyle/>
          <a:p>
            <a:fld id="{051B99C0-731B-474E-897E-186241149FBB}" type="slidenum">
              <a:rPr lang="en-US" smtClean="0"/>
              <a:pPr/>
              <a:t>20</a:t>
            </a:fld>
            <a:endParaRPr lang="en-US"/>
          </a:p>
        </p:txBody>
      </p:sp>
    </p:spTree>
    <p:extLst>
      <p:ext uri="{BB962C8B-B14F-4D97-AF65-F5344CB8AC3E}">
        <p14:creationId xmlns:p14="http://schemas.microsoft.com/office/powerpoint/2010/main" val="180196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p:txBody>
      </p:sp>
      <p:sp>
        <p:nvSpPr>
          <p:cNvPr id="4" name="Slide Number Placeholder 3"/>
          <p:cNvSpPr>
            <a:spLocks noGrp="1"/>
          </p:cNvSpPr>
          <p:nvPr>
            <p:ph type="sldNum" sz="quarter" idx="10"/>
          </p:nvPr>
        </p:nvSpPr>
        <p:spPr/>
        <p:txBody>
          <a:bodyPr/>
          <a:lstStyle/>
          <a:p>
            <a:fld id="{051B99C0-731B-474E-897E-186241149FBB}" type="slidenum">
              <a:rPr lang="en-US" smtClean="0"/>
              <a:pPr/>
              <a:t>21</a:t>
            </a:fld>
            <a:endParaRPr lang="en-US"/>
          </a:p>
        </p:txBody>
      </p:sp>
    </p:spTree>
    <p:extLst>
      <p:ext uri="{BB962C8B-B14F-4D97-AF65-F5344CB8AC3E}">
        <p14:creationId xmlns:p14="http://schemas.microsoft.com/office/powerpoint/2010/main" val="176694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Robbie</a:t>
            </a:r>
          </a:p>
        </p:txBody>
      </p:sp>
      <p:sp>
        <p:nvSpPr>
          <p:cNvPr id="4" name="Slide Number Placeholder 3"/>
          <p:cNvSpPr>
            <a:spLocks noGrp="1"/>
          </p:cNvSpPr>
          <p:nvPr>
            <p:ph type="sldNum" sz="quarter" idx="10"/>
          </p:nvPr>
        </p:nvSpPr>
        <p:spPr/>
        <p:txBody>
          <a:bodyPr/>
          <a:lstStyle/>
          <a:p>
            <a:fld id="{051B99C0-731B-474E-897E-186241149FBB}" type="slidenum">
              <a:rPr lang="en-US" smtClean="0"/>
              <a:pPr/>
              <a:t>22</a:t>
            </a:fld>
            <a:endParaRPr lang="en-US"/>
          </a:p>
        </p:txBody>
      </p:sp>
    </p:spTree>
    <p:extLst>
      <p:ext uri="{BB962C8B-B14F-4D97-AF65-F5344CB8AC3E}">
        <p14:creationId xmlns:p14="http://schemas.microsoft.com/office/powerpoint/2010/main" val="471666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B99C0-731B-474E-897E-186241149FBB}" type="slidenum">
              <a:rPr lang="en-US" smtClean="0"/>
              <a:pPr/>
              <a:t>23</a:t>
            </a:fld>
            <a:endParaRPr lang="en-US"/>
          </a:p>
        </p:txBody>
      </p:sp>
    </p:spTree>
    <p:extLst>
      <p:ext uri="{BB962C8B-B14F-4D97-AF65-F5344CB8AC3E}">
        <p14:creationId xmlns:p14="http://schemas.microsoft.com/office/powerpoint/2010/main" val="195148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Robbie</a:t>
            </a:r>
          </a:p>
        </p:txBody>
      </p:sp>
      <p:sp>
        <p:nvSpPr>
          <p:cNvPr id="4" name="Slide Number Placeholder 3"/>
          <p:cNvSpPr>
            <a:spLocks noGrp="1"/>
          </p:cNvSpPr>
          <p:nvPr>
            <p:ph type="sldNum" sz="quarter" idx="5"/>
          </p:nvPr>
        </p:nvSpPr>
        <p:spPr/>
        <p:txBody>
          <a:bodyPr/>
          <a:lstStyle/>
          <a:p>
            <a:fld id="{051B99C0-731B-474E-897E-186241149FBB}" type="slidenum">
              <a:rPr lang="en-US" smtClean="0"/>
              <a:pPr/>
              <a:t>3</a:t>
            </a:fld>
            <a:endParaRPr lang="en-US"/>
          </a:p>
        </p:txBody>
      </p:sp>
    </p:spTree>
    <p:extLst>
      <p:ext uri="{BB962C8B-B14F-4D97-AF65-F5344CB8AC3E}">
        <p14:creationId xmlns:p14="http://schemas.microsoft.com/office/powerpoint/2010/main" val="225255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Robbie</a:t>
            </a:r>
          </a:p>
          <a:p>
            <a:r>
              <a:rPr lang="en-US" sz="1200" b="1" i="1" u="none" strike="noStrike" kern="1200" baseline="0" dirty="0">
                <a:solidFill>
                  <a:schemeClr val="tx1"/>
                </a:solidFill>
                <a:latin typeface="+mn-lt"/>
                <a:ea typeface="+mn-ea"/>
                <a:cs typeface="+mn-cs"/>
              </a:rPr>
              <a:t>Is Youth Guided </a:t>
            </a:r>
            <a:r>
              <a:rPr lang="en-US" sz="1200" b="0" i="0" u="none" strike="noStrike" kern="1200" baseline="0" dirty="0">
                <a:solidFill>
                  <a:schemeClr val="tx1"/>
                </a:solidFill>
                <a:latin typeface="+mn-lt"/>
                <a:ea typeface="+mn-ea"/>
                <a:cs typeface="+mn-cs"/>
              </a:rPr>
              <a:t>- Acknowledges that every</a:t>
            </a:r>
          </a:p>
          <a:p>
            <a:r>
              <a:rPr lang="en-US" sz="1200" b="0" i="0" u="none" strike="noStrike" kern="1200" baseline="0" dirty="0">
                <a:solidFill>
                  <a:schemeClr val="tx1"/>
                </a:solidFill>
                <a:latin typeface="+mn-lt"/>
                <a:ea typeface="+mn-ea"/>
                <a:cs typeface="+mn-cs"/>
              </a:rPr>
              <a:t>young person has a choice and should be</a:t>
            </a:r>
          </a:p>
          <a:p>
            <a:r>
              <a:rPr lang="en-US" sz="1200" b="0" i="0" u="none" strike="noStrike" kern="1200" baseline="0" dirty="0">
                <a:solidFill>
                  <a:schemeClr val="tx1"/>
                </a:solidFill>
                <a:latin typeface="+mn-lt"/>
                <a:ea typeface="+mn-ea"/>
                <a:cs typeface="+mn-cs"/>
              </a:rPr>
              <a:t>informed, consulted and active participants in</a:t>
            </a:r>
          </a:p>
          <a:p>
            <a:r>
              <a:rPr lang="en-US" sz="1200" b="0" i="0" u="none" strike="noStrike" kern="1200" baseline="0" dirty="0">
                <a:solidFill>
                  <a:schemeClr val="tx1"/>
                </a:solidFill>
                <a:latin typeface="+mn-lt"/>
                <a:ea typeface="+mn-ea"/>
                <a:cs typeface="+mn-cs"/>
              </a:rPr>
              <a:t>their own lives, as well as policies and</a:t>
            </a:r>
          </a:p>
          <a:p>
            <a:r>
              <a:rPr lang="en-US" sz="1200" b="0" i="0" u="none" strike="noStrike" kern="1200" baseline="0" dirty="0">
                <a:solidFill>
                  <a:schemeClr val="tx1"/>
                </a:solidFill>
                <a:latin typeface="+mn-lt"/>
                <a:ea typeface="+mn-ea"/>
                <a:cs typeface="+mn-cs"/>
              </a:rPr>
              <a:t>procedures governing care for all young</a:t>
            </a:r>
          </a:p>
          <a:p>
            <a:r>
              <a:rPr lang="en-US" sz="1200" b="0" i="0" u="none" strike="noStrike" kern="1200" baseline="0" dirty="0">
                <a:solidFill>
                  <a:schemeClr val="tx1"/>
                </a:solidFill>
                <a:latin typeface="+mn-lt"/>
                <a:ea typeface="+mn-ea"/>
                <a:cs typeface="+mn-cs"/>
              </a:rPr>
              <a:t>people in their community, state, and nation.</a:t>
            </a:r>
          </a:p>
          <a:p>
            <a:r>
              <a:rPr lang="en-US" sz="1200" b="1" i="1" u="none" strike="noStrike" kern="1200" baseline="0" dirty="0">
                <a:solidFill>
                  <a:schemeClr val="tx1"/>
                </a:solidFill>
                <a:latin typeface="+mn-lt"/>
                <a:ea typeface="+mn-ea"/>
                <a:cs typeface="+mn-cs"/>
              </a:rPr>
              <a:t>Partners with Young People </a:t>
            </a:r>
            <a:r>
              <a:rPr lang="en-US" sz="1200" b="0" i="0" u="none" strike="noStrike" kern="1200" baseline="0" dirty="0">
                <a:solidFill>
                  <a:schemeClr val="tx1"/>
                </a:solidFill>
                <a:latin typeface="+mn-lt"/>
                <a:ea typeface="+mn-ea"/>
                <a:cs typeface="+mn-cs"/>
              </a:rPr>
              <a:t>- Recognizes</a:t>
            </a:r>
          </a:p>
          <a:p>
            <a:r>
              <a:rPr lang="en-US" sz="1200" b="0" i="0" u="none" strike="noStrike" kern="1200" baseline="0" dirty="0">
                <a:solidFill>
                  <a:schemeClr val="tx1"/>
                </a:solidFill>
                <a:latin typeface="+mn-lt"/>
                <a:ea typeface="+mn-ea"/>
                <a:cs typeface="+mn-cs"/>
              </a:rPr>
              <a:t>that power should be shared in making</a:t>
            </a:r>
          </a:p>
          <a:p>
            <a:r>
              <a:rPr lang="en-US" sz="1200" b="0" i="0" u="none" strike="noStrike" kern="1200" baseline="0" dirty="0">
                <a:solidFill>
                  <a:schemeClr val="tx1"/>
                </a:solidFill>
                <a:latin typeface="+mn-lt"/>
                <a:ea typeface="+mn-ea"/>
                <a:cs typeface="+mn-cs"/>
              </a:rPr>
              <a:t>decisions with young people based on their</a:t>
            </a:r>
          </a:p>
          <a:p>
            <a:r>
              <a:rPr lang="en-US" sz="1200" b="0" i="0" u="none" strike="noStrike" kern="1200" baseline="0" dirty="0">
                <a:solidFill>
                  <a:schemeClr val="tx1"/>
                </a:solidFill>
                <a:latin typeface="+mn-lt"/>
                <a:ea typeface="+mn-ea"/>
                <a:cs typeface="+mn-cs"/>
              </a:rPr>
              <a:t>understanding and maturity.</a:t>
            </a:r>
          </a:p>
          <a:p>
            <a:r>
              <a:rPr lang="en-US" sz="1200" b="1" i="1" u="none" strike="noStrike" kern="1200" baseline="0" dirty="0">
                <a:solidFill>
                  <a:schemeClr val="tx1"/>
                </a:solidFill>
                <a:latin typeface="+mn-lt"/>
                <a:ea typeface="+mn-ea"/>
                <a:cs typeface="+mn-cs"/>
              </a:rPr>
              <a:t>Promotes Independent Recovery </a:t>
            </a:r>
            <a:r>
              <a:rPr lang="en-US" sz="1200" b="0" i="0" u="none" strike="noStrike" kern="1200" baseline="0" dirty="0">
                <a:solidFill>
                  <a:schemeClr val="tx1"/>
                </a:solidFill>
                <a:latin typeface="+mn-lt"/>
                <a:ea typeface="+mn-ea"/>
                <a:cs typeface="+mn-cs"/>
              </a:rPr>
              <a:t>- Provide</a:t>
            </a:r>
          </a:p>
          <a:p>
            <a:r>
              <a:rPr lang="en-US" sz="1200" b="0" i="0" u="none" strike="noStrike" kern="1200" baseline="0" dirty="0">
                <a:solidFill>
                  <a:schemeClr val="tx1"/>
                </a:solidFill>
                <a:latin typeface="+mn-lt"/>
                <a:ea typeface="+mn-ea"/>
                <a:cs typeface="+mn-cs"/>
              </a:rPr>
              <a:t>young people with the tools to make</a:t>
            </a:r>
          </a:p>
          <a:p>
            <a:r>
              <a:rPr lang="en-US" sz="1200" b="0" i="0" u="none" strike="noStrike" kern="1200" baseline="0" dirty="0">
                <a:solidFill>
                  <a:schemeClr val="tx1"/>
                </a:solidFill>
                <a:latin typeface="+mn-lt"/>
                <a:ea typeface="+mn-ea"/>
                <a:cs typeface="+mn-cs"/>
              </a:rPr>
              <a:t>educated and informed decisions on their</a:t>
            </a:r>
          </a:p>
          <a:p>
            <a:r>
              <a:rPr lang="en-US" sz="1200" b="0" i="0" u="none" strike="noStrike" kern="1200" baseline="0" dirty="0">
                <a:solidFill>
                  <a:schemeClr val="tx1"/>
                </a:solidFill>
                <a:latin typeface="+mn-lt"/>
                <a:ea typeface="+mn-ea"/>
                <a:cs typeface="+mn-cs"/>
              </a:rPr>
              <a:t>own health and wellbeing.</a:t>
            </a:r>
          </a:p>
          <a:p>
            <a:r>
              <a:rPr lang="en-US" sz="1200" b="1" i="1" u="none" strike="noStrike" kern="1200" baseline="0" dirty="0">
                <a:solidFill>
                  <a:schemeClr val="tx1"/>
                </a:solidFill>
                <a:latin typeface="+mn-lt"/>
                <a:ea typeface="+mn-ea"/>
                <a:cs typeface="+mn-cs"/>
              </a:rPr>
              <a:t>Provides Mentoring </a:t>
            </a:r>
            <a:r>
              <a:rPr lang="en-US" sz="1200" b="0" i="0" u="none" strike="noStrike" kern="1200" baseline="0" dirty="0">
                <a:solidFill>
                  <a:schemeClr val="tx1"/>
                </a:solidFill>
                <a:latin typeface="+mn-lt"/>
                <a:ea typeface="+mn-ea"/>
                <a:cs typeface="+mn-cs"/>
              </a:rPr>
              <a:t>- Shares personal journey</a:t>
            </a:r>
          </a:p>
          <a:p>
            <a:r>
              <a:rPr lang="en-US" sz="1200" b="0" i="0" u="none" strike="noStrike" kern="1200" baseline="0" dirty="0">
                <a:solidFill>
                  <a:schemeClr val="tx1"/>
                </a:solidFill>
                <a:latin typeface="+mn-lt"/>
                <a:ea typeface="+mn-ea"/>
                <a:cs typeface="+mn-cs"/>
              </a:rPr>
              <a:t>of recovery to foster hope for youth and their</a:t>
            </a:r>
          </a:p>
          <a:p>
            <a:r>
              <a:rPr lang="en-US" sz="1200" b="0" i="0" u="none" strike="noStrike" kern="1200" baseline="0" dirty="0">
                <a:solidFill>
                  <a:schemeClr val="tx1"/>
                </a:solidFill>
                <a:latin typeface="+mn-lt"/>
                <a:ea typeface="+mn-ea"/>
                <a:cs typeface="+mn-cs"/>
              </a:rPr>
              <a:t>families.</a:t>
            </a:r>
          </a:p>
          <a:p>
            <a:r>
              <a:rPr lang="en-US" sz="1200" b="1" i="1" u="none" strike="noStrike" kern="1200" baseline="0" dirty="0">
                <a:solidFill>
                  <a:schemeClr val="tx1"/>
                </a:solidFill>
                <a:latin typeface="+mn-lt"/>
                <a:ea typeface="+mn-ea"/>
                <a:cs typeface="+mn-cs"/>
              </a:rPr>
              <a:t>Promotes Advocacy </a:t>
            </a:r>
            <a:r>
              <a:rPr lang="en-US" sz="1200" b="0" i="0" u="none" strike="noStrike" kern="1200" baseline="0" dirty="0">
                <a:solidFill>
                  <a:schemeClr val="tx1"/>
                </a:solidFill>
                <a:latin typeface="+mn-lt"/>
                <a:ea typeface="+mn-ea"/>
                <a:cs typeface="+mn-cs"/>
              </a:rPr>
              <a:t>- Listens to young people</a:t>
            </a:r>
          </a:p>
          <a:p>
            <a:r>
              <a:rPr lang="en-US" sz="1200" b="0" i="0" u="none" strike="noStrike" kern="1200" baseline="0" dirty="0">
                <a:solidFill>
                  <a:schemeClr val="tx1"/>
                </a:solidFill>
                <a:latin typeface="+mn-lt"/>
                <a:ea typeface="+mn-ea"/>
                <a:cs typeface="+mn-cs"/>
              </a:rPr>
              <a:t>without judgment and promotes</a:t>
            </a:r>
          </a:p>
          <a:p>
            <a:r>
              <a:rPr lang="en-US" sz="1200" b="0" i="0" u="none" strike="noStrike" kern="1200" baseline="0" dirty="0">
                <a:solidFill>
                  <a:schemeClr val="tx1"/>
                </a:solidFill>
                <a:latin typeface="+mn-lt"/>
                <a:ea typeface="+mn-ea"/>
                <a:cs typeface="+mn-cs"/>
              </a:rPr>
              <a:t>environments where young people are heard</a:t>
            </a:r>
          </a:p>
          <a:p>
            <a:r>
              <a:rPr lang="en-US" sz="1200" b="0" i="0" u="none" strike="noStrike" kern="1200" baseline="0" dirty="0">
                <a:solidFill>
                  <a:schemeClr val="tx1"/>
                </a:solidFill>
                <a:latin typeface="+mn-lt"/>
                <a:ea typeface="+mn-ea"/>
                <a:cs typeface="+mn-cs"/>
              </a:rPr>
              <a:t>and their voice is sustained.</a:t>
            </a:r>
          </a:p>
          <a:p>
            <a:r>
              <a:rPr lang="en-US" sz="1200" b="1" i="1" u="none" strike="noStrike" kern="1200" baseline="0" dirty="0">
                <a:solidFill>
                  <a:schemeClr val="tx1"/>
                </a:solidFill>
                <a:latin typeface="+mn-lt"/>
                <a:ea typeface="+mn-ea"/>
                <a:cs typeface="+mn-cs"/>
              </a:rPr>
              <a:t>Is Culturally Competent </a:t>
            </a:r>
            <a:r>
              <a:rPr lang="en-US" sz="1200" b="0" i="0" u="none" strike="noStrike" kern="1200" baseline="0" dirty="0">
                <a:solidFill>
                  <a:schemeClr val="tx1"/>
                </a:solidFill>
                <a:latin typeface="+mn-lt"/>
                <a:ea typeface="+mn-ea"/>
                <a:cs typeface="+mn-cs"/>
              </a:rPr>
              <a:t>- Creates safe</a:t>
            </a:r>
          </a:p>
          <a:p>
            <a:r>
              <a:rPr lang="en-US" sz="1200" b="0" i="0" u="none" strike="noStrike" kern="1200" baseline="0" dirty="0">
                <a:solidFill>
                  <a:schemeClr val="tx1"/>
                </a:solidFill>
                <a:latin typeface="+mn-lt"/>
                <a:ea typeface="+mn-ea"/>
                <a:cs typeface="+mn-cs"/>
              </a:rPr>
              <a:t>environments that respect and empower</a:t>
            </a:r>
          </a:p>
          <a:p>
            <a:r>
              <a:rPr lang="en-US" sz="1200" b="0" i="0" u="none" strike="noStrike" kern="1200" baseline="0" dirty="0">
                <a:solidFill>
                  <a:schemeClr val="tx1"/>
                </a:solidFill>
                <a:latin typeface="+mn-lt"/>
                <a:ea typeface="+mn-ea"/>
                <a:cs typeface="+mn-cs"/>
              </a:rPr>
              <a:t>young people to feel a sense of pride in their</a:t>
            </a:r>
          </a:p>
          <a:p>
            <a:r>
              <a:rPr lang="en-US" sz="1200" b="0" i="0" u="none" strike="noStrike" kern="1200" baseline="0" dirty="0">
                <a:solidFill>
                  <a:schemeClr val="tx1"/>
                </a:solidFill>
                <a:latin typeface="+mn-lt"/>
                <a:ea typeface="+mn-ea"/>
                <a:cs typeface="+mn-cs"/>
              </a:rPr>
              <a:t>cultures and beliefs that they identify with.</a:t>
            </a:r>
          </a:p>
          <a:p>
            <a:r>
              <a:rPr lang="en-US" sz="1200" b="1" i="1" u="none" strike="noStrike" kern="1200" baseline="0" dirty="0">
                <a:solidFill>
                  <a:schemeClr val="tx1"/>
                </a:solidFill>
                <a:latin typeface="+mn-lt"/>
                <a:ea typeface="+mn-ea"/>
                <a:cs typeface="+mn-cs"/>
              </a:rPr>
              <a:t>Makes Connections </a:t>
            </a:r>
            <a:r>
              <a:rPr lang="en-US" sz="1200" b="0" i="0" u="none" strike="noStrike" kern="1200" baseline="0" dirty="0">
                <a:solidFill>
                  <a:schemeClr val="tx1"/>
                </a:solidFill>
                <a:latin typeface="+mn-lt"/>
                <a:ea typeface="+mn-ea"/>
                <a:cs typeface="+mn-cs"/>
              </a:rPr>
              <a:t>- Facilitates connections</a:t>
            </a:r>
          </a:p>
          <a:p>
            <a:r>
              <a:rPr lang="en-US" sz="1200" b="0" i="0" u="none" strike="noStrike" kern="1200" baseline="0" dirty="0">
                <a:solidFill>
                  <a:schemeClr val="tx1"/>
                </a:solidFill>
                <a:latin typeface="+mn-lt"/>
                <a:ea typeface="+mn-ea"/>
                <a:cs typeface="+mn-cs"/>
              </a:rPr>
              <a:t>between young people; their services,</a:t>
            </a:r>
          </a:p>
          <a:p>
            <a:r>
              <a:rPr lang="en-US" sz="1200" b="0" i="0" u="none" strike="noStrike" kern="1200" baseline="0" dirty="0">
                <a:solidFill>
                  <a:schemeClr val="tx1"/>
                </a:solidFill>
                <a:latin typeface="+mn-lt"/>
                <a:ea typeface="+mn-ea"/>
                <a:cs typeface="+mn-cs"/>
              </a:rPr>
              <a:t>agencies, activities, training, and peers for</a:t>
            </a:r>
          </a:p>
          <a:p>
            <a:r>
              <a:rPr lang="en-US" sz="1200" b="0" i="0" u="none" strike="noStrike" kern="1200" baseline="0" dirty="0">
                <a:solidFill>
                  <a:schemeClr val="tx1"/>
                </a:solidFill>
                <a:latin typeface="+mn-lt"/>
                <a:ea typeface="+mn-ea"/>
                <a:cs typeface="+mn-cs"/>
              </a:rPr>
              <a:t>support and advocacy.</a:t>
            </a:r>
          </a:p>
          <a:p>
            <a:r>
              <a:rPr lang="en-US" sz="1200" b="1" i="1" u="none" strike="noStrike" kern="1200" baseline="0" dirty="0">
                <a:solidFill>
                  <a:schemeClr val="tx1"/>
                </a:solidFill>
                <a:latin typeface="+mn-lt"/>
                <a:ea typeface="+mn-ea"/>
                <a:cs typeface="+mn-cs"/>
              </a:rPr>
              <a:t>Is Individualized </a:t>
            </a:r>
            <a:r>
              <a:rPr lang="en-US" sz="1200" b="0" i="0" u="none" strike="noStrike" kern="1200" baseline="0" dirty="0">
                <a:solidFill>
                  <a:schemeClr val="tx1"/>
                </a:solidFill>
                <a:latin typeface="+mn-lt"/>
                <a:ea typeface="+mn-ea"/>
                <a:cs typeface="+mn-cs"/>
              </a:rPr>
              <a:t>- Acknowledge that a young</a:t>
            </a:r>
          </a:p>
          <a:p>
            <a:r>
              <a:rPr lang="en-US" sz="1200" b="0" i="0" u="none" strike="noStrike" kern="1200" baseline="0" dirty="0">
                <a:solidFill>
                  <a:schemeClr val="tx1"/>
                </a:solidFill>
                <a:latin typeface="+mn-lt"/>
                <a:ea typeface="+mn-ea"/>
                <a:cs typeface="+mn-cs"/>
              </a:rPr>
              <a:t>person’s recovery journey and experiences</a:t>
            </a:r>
          </a:p>
          <a:p>
            <a:r>
              <a:rPr lang="en-US" sz="1200" b="0" i="0" u="none" strike="noStrike" kern="1200" baseline="0" dirty="0">
                <a:solidFill>
                  <a:schemeClr val="tx1"/>
                </a:solidFill>
                <a:latin typeface="+mn-lt"/>
                <a:ea typeface="+mn-ea"/>
                <a:cs typeface="+mn-cs"/>
              </a:rPr>
              <a:t>are unique to them.</a:t>
            </a:r>
          </a:p>
          <a:p>
            <a:r>
              <a:rPr lang="en-US" sz="1200" b="1" i="1" u="none" strike="noStrike" kern="1200" baseline="0" dirty="0">
                <a:solidFill>
                  <a:schemeClr val="tx1"/>
                </a:solidFill>
                <a:latin typeface="+mn-lt"/>
                <a:ea typeface="+mn-ea"/>
                <a:cs typeface="+mn-cs"/>
              </a:rPr>
              <a:t>Is Strength-Based</a:t>
            </a:r>
            <a:r>
              <a:rPr lang="en-US" sz="1200" b="0" i="0" u="none" strike="noStrike" kern="1200" baseline="0" dirty="0">
                <a:solidFill>
                  <a:schemeClr val="tx1"/>
                </a:solidFill>
                <a:latin typeface="+mn-lt"/>
                <a:ea typeface="+mn-ea"/>
                <a:cs typeface="+mn-cs"/>
              </a:rPr>
              <a:t>- Moves the focus away</a:t>
            </a:r>
          </a:p>
          <a:p>
            <a:r>
              <a:rPr lang="en-US" sz="1200" b="0" i="0" u="none" strike="noStrike" kern="1200" baseline="0" dirty="0">
                <a:solidFill>
                  <a:schemeClr val="tx1"/>
                </a:solidFill>
                <a:latin typeface="+mn-lt"/>
                <a:ea typeface="+mn-ea"/>
                <a:cs typeface="+mn-cs"/>
              </a:rPr>
              <a:t>from deficits towards building on the</a:t>
            </a:r>
          </a:p>
          <a:p>
            <a:r>
              <a:rPr lang="en-US" sz="1200" b="0" i="0" u="none" strike="noStrike" kern="1200" baseline="0" dirty="0">
                <a:solidFill>
                  <a:schemeClr val="tx1"/>
                </a:solidFill>
                <a:latin typeface="+mn-lt"/>
                <a:ea typeface="+mn-ea"/>
                <a:cs typeface="+mn-cs"/>
              </a:rPr>
              <a:t>strengths and resources that the young</a:t>
            </a:r>
          </a:p>
          <a:p>
            <a:r>
              <a:rPr lang="en-US" sz="1200" b="0" i="0" u="none" strike="noStrike" kern="1200" baseline="0" dirty="0">
                <a:solidFill>
                  <a:schemeClr val="tx1"/>
                </a:solidFill>
                <a:latin typeface="+mn-lt"/>
                <a:ea typeface="+mn-ea"/>
                <a:cs typeface="+mn-cs"/>
              </a:rPr>
              <a:t>person can use to better their own lives.</a:t>
            </a:r>
          </a:p>
          <a:p>
            <a:endParaRPr lang="en-US" b="1" u="sng" dirty="0"/>
          </a:p>
          <a:p>
            <a:r>
              <a:rPr lang="en-US" b="1" u="sng" dirty="0"/>
              <a:t>Makes Connections</a:t>
            </a:r>
          </a:p>
          <a:p>
            <a:r>
              <a:rPr lang="en-US" b="1" u="sng" dirty="0"/>
              <a:t>Is Individualized</a:t>
            </a:r>
          </a:p>
          <a:p>
            <a:r>
              <a:rPr lang="en-US" b="1" u="sng" dirty="0"/>
              <a:t>Strength-Based</a:t>
            </a:r>
          </a:p>
          <a:p>
            <a:endParaRPr lang="en-US" dirty="0"/>
          </a:p>
        </p:txBody>
      </p:sp>
      <p:sp>
        <p:nvSpPr>
          <p:cNvPr id="4" name="Slide Number Placeholder 3"/>
          <p:cNvSpPr>
            <a:spLocks noGrp="1"/>
          </p:cNvSpPr>
          <p:nvPr>
            <p:ph type="sldNum" sz="quarter" idx="5"/>
          </p:nvPr>
        </p:nvSpPr>
        <p:spPr/>
        <p:txBody>
          <a:bodyPr/>
          <a:lstStyle/>
          <a:p>
            <a:fld id="{3D2384FA-58DA-F541-99BF-E1D5E5B73F60}" type="slidenum">
              <a:rPr lang="en-US" smtClean="0"/>
              <a:t>4</a:t>
            </a:fld>
            <a:endParaRPr lang="en-US"/>
          </a:p>
        </p:txBody>
      </p:sp>
    </p:spTree>
    <p:extLst>
      <p:ext uri="{BB962C8B-B14F-4D97-AF65-F5344CB8AC3E}">
        <p14:creationId xmlns:p14="http://schemas.microsoft.com/office/powerpoint/2010/main" val="107029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p:txBody>
      </p:sp>
      <p:sp>
        <p:nvSpPr>
          <p:cNvPr id="4" name="Slide Number Placeholder 3"/>
          <p:cNvSpPr>
            <a:spLocks noGrp="1"/>
          </p:cNvSpPr>
          <p:nvPr>
            <p:ph type="sldNum" sz="quarter" idx="5"/>
          </p:nvPr>
        </p:nvSpPr>
        <p:spPr/>
        <p:txBody>
          <a:bodyPr/>
          <a:lstStyle/>
          <a:p>
            <a:fld id="{051B99C0-731B-474E-897E-186241149FBB}" type="slidenum">
              <a:rPr lang="en-US" smtClean="0"/>
              <a:pPr/>
              <a:t>5</a:t>
            </a:fld>
            <a:endParaRPr lang="en-US"/>
          </a:p>
        </p:txBody>
      </p:sp>
    </p:spTree>
    <p:extLst>
      <p:ext uri="{BB962C8B-B14F-4D97-AF65-F5344CB8AC3E}">
        <p14:creationId xmlns:p14="http://schemas.microsoft.com/office/powerpoint/2010/main" val="227127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Tiara</a:t>
            </a:r>
          </a:p>
          <a:p>
            <a:r>
              <a:rPr lang="en-US" dirty="0"/>
              <a:t>This may not be what you all have thought about YE</a:t>
            </a:r>
          </a:p>
          <a:p>
            <a:r>
              <a:rPr lang="en-US" dirty="0"/>
              <a:t>Some may have thought YE is just having young people showing up but YE is MUCH MORE</a:t>
            </a:r>
          </a:p>
          <a:p>
            <a:endParaRPr lang="en-US" dirty="0"/>
          </a:p>
        </p:txBody>
      </p:sp>
      <p:sp>
        <p:nvSpPr>
          <p:cNvPr id="4" name="Slide Number Placeholder 3"/>
          <p:cNvSpPr>
            <a:spLocks noGrp="1"/>
          </p:cNvSpPr>
          <p:nvPr>
            <p:ph type="sldNum" sz="quarter" idx="10"/>
          </p:nvPr>
        </p:nvSpPr>
        <p:spPr/>
        <p:txBody>
          <a:bodyPr/>
          <a:lstStyle/>
          <a:p>
            <a:fld id="{051B99C0-731B-474E-897E-186241149FBB}" type="slidenum">
              <a:rPr lang="en-US" smtClean="0"/>
              <a:pPr/>
              <a:t>6</a:t>
            </a:fld>
            <a:endParaRPr lang="en-US"/>
          </a:p>
        </p:txBody>
      </p:sp>
    </p:spTree>
    <p:extLst>
      <p:ext uri="{BB962C8B-B14F-4D97-AF65-F5344CB8AC3E}">
        <p14:creationId xmlns:p14="http://schemas.microsoft.com/office/powerpoint/2010/main" val="88191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Robbie</a:t>
            </a:r>
            <a:endParaRPr lang="en-US" dirty="0"/>
          </a:p>
          <a:p>
            <a:endParaRPr lang="en-US" dirty="0"/>
          </a:p>
          <a:p>
            <a:r>
              <a:rPr lang="en-US" dirty="0"/>
              <a:t>-How</a:t>
            </a:r>
            <a:r>
              <a:rPr lang="en-US" baseline="0" dirty="0"/>
              <a:t> are we marketing our programming?</a:t>
            </a:r>
          </a:p>
          <a:p>
            <a:r>
              <a:rPr lang="en-US" baseline="0" dirty="0"/>
              <a:t>-How are we utilizing youth engagement?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51B99C0-731B-474E-897E-186241149FBB}" type="slidenum">
              <a:rPr lang="en-US" smtClean="0"/>
              <a:pPr/>
              <a:t>7</a:t>
            </a:fld>
            <a:endParaRPr lang="en-US"/>
          </a:p>
        </p:txBody>
      </p:sp>
    </p:spTree>
    <p:extLst>
      <p:ext uri="{BB962C8B-B14F-4D97-AF65-F5344CB8AC3E}">
        <p14:creationId xmlns:p14="http://schemas.microsoft.com/office/powerpoint/2010/main" val="410320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Tiara</a:t>
            </a:r>
          </a:p>
          <a:p>
            <a:endParaRPr lang="en-US" dirty="0"/>
          </a:p>
          <a:p>
            <a:r>
              <a:rPr lang="en-US" dirty="0"/>
              <a:t>-Speak to the work of a YPA within the scope of CFTSS</a:t>
            </a:r>
          </a:p>
        </p:txBody>
      </p:sp>
      <p:sp>
        <p:nvSpPr>
          <p:cNvPr id="4" name="Slide Number Placeholder 3"/>
          <p:cNvSpPr>
            <a:spLocks noGrp="1"/>
          </p:cNvSpPr>
          <p:nvPr>
            <p:ph type="sldNum" sz="quarter" idx="5"/>
          </p:nvPr>
        </p:nvSpPr>
        <p:spPr/>
        <p:txBody>
          <a:bodyPr/>
          <a:lstStyle/>
          <a:p>
            <a:fld id="{3D2384FA-58DA-F541-99BF-E1D5E5B73F60}" type="slidenum">
              <a:rPr lang="en-US" smtClean="0"/>
              <a:t>8</a:t>
            </a:fld>
            <a:endParaRPr lang="en-US"/>
          </a:p>
        </p:txBody>
      </p:sp>
    </p:spTree>
    <p:extLst>
      <p:ext uri="{BB962C8B-B14F-4D97-AF65-F5344CB8AC3E}">
        <p14:creationId xmlns:p14="http://schemas.microsoft.com/office/powerpoint/2010/main" val="370854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Font typeface="Arial" panose="020B0604020202020204" pitchFamily="34" charset="0"/>
              <a:buNone/>
            </a:pPr>
            <a:r>
              <a:rPr lang="en-US" dirty="0"/>
              <a:t>Robbie</a:t>
            </a:r>
          </a:p>
          <a:p>
            <a:pPr marL="171450" lvl="0" indent="-171450" algn="l" rtl="0">
              <a:spcBef>
                <a:spcPts val="0"/>
              </a:spcBef>
              <a:spcAft>
                <a:spcPts val="0"/>
              </a:spcAft>
              <a:buFont typeface="Arial" panose="020B0604020202020204" pitchFamily="34" charset="0"/>
              <a:buChar char="•"/>
            </a:pPr>
            <a:r>
              <a:rPr lang="en-US" dirty="0"/>
              <a:t>No fee for application or renewal, if someone is late there is a $10 fee</a:t>
            </a:r>
          </a:p>
          <a:p>
            <a:pPr marL="171450" lvl="0" indent="-171450" algn="l" rtl="0">
              <a:spcBef>
                <a:spcPts val="0"/>
              </a:spcBef>
              <a:spcAft>
                <a:spcPts val="0"/>
              </a:spcAft>
              <a:buFont typeface="Arial" panose="020B0604020202020204" pitchFamily="34" charset="0"/>
              <a:buChar char="•"/>
            </a:pPr>
            <a:r>
              <a:rPr lang="en-US" dirty="0"/>
              <a:t>Important to keep an eye on when your credential expires </a:t>
            </a:r>
            <a:endParaRPr dirty="0"/>
          </a:p>
        </p:txBody>
      </p:sp>
      <p:sp>
        <p:nvSpPr>
          <p:cNvPr id="178" name="Google Shape;178;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75443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F215-0B41-074D-8EF5-A643FC9A94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877EB-FDC1-714B-A222-76BC5AFE0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52F7B-020C-6042-87E2-B2C8760EF85E}"/>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5" name="Footer Placeholder 4">
            <a:extLst>
              <a:ext uri="{FF2B5EF4-FFF2-40B4-BE49-F238E27FC236}">
                <a16:creationId xmlns:a16="http://schemas.microsoft.com/office/drawing/2014/main" id="{C9640D8D-3A17-A14A-954B-3F1E0C6F72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10330C-F812-0E4A-91C0-B54B4358B6F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459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2472-AD54-0B43-9FFB-38EAD5C6AA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0BBCCB-903A-CD49-8677-92901E9BB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F0940-E523-0041-B2F2-98B6D3181E90}"/>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5" name="Footer Placeholder 4">
            <a:extLst>
              <a:ext uri="{FF2B5EF4-FFF2-40B4-BE49-F238E27FC236}">
                <a16:creationId xmlns:a16="http://schemas.microsoft.com/office/drawing/2014/main" id="{6A27CA42-3A09-C84B-8E10-7191012063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2C34BC-B6C2-934F-80F6-8E4C4900B89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787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DBCD0-F084-674C-866B-A62F3A2F0E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BCFD22-C909-EF48-BB96-AD3FC7BD42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99967-619D-0B42-BA52-6A322A14A2B7}"/>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5" name="Footer Placeholder 4">
            <a:extLst>
              <a:ext uri="{FF2B5EF4-FFF2-40B4-BE49-F238E27FC236}">
                <a16:creationId xmlns:a16="http://schemas.microsoft.com/office/drawing/2014/main" id="{F333A2F2-5238-6748-A4CF-769D570C29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C8AA13-14CD-AA45-8B2C-CF522FB3357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768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AD5B-5E73-8F4E-AFB6-57E1AEF28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B634A-CE65-8247-93C8-472E9FE42C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763E1-73AC-794C-A0AA-346E5CD83002}"/>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5" name="Footer Placeholder 4">
            <a:extLst>
              <a:ext uri="{FF2B5EF4-FFF2-40B4-BE49-F238E27FC236}">
                <a16:creationId xmlns:a16="http://schemas.microsoft.com/office/drawing/2014/main" id="{F8A491FA-FC90-FD4B-B9D2-7AE4B48FB6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3F3631-015E-7B4B-97BC-4287B508AEC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987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D88F-8D2B-2246-8D6F-862D80FD3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B6E3F5-8976-9D48-9A62-7A93D4878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475BE-CE23-6C4E-B701-710C0611BA17}"/>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5" name="Footer Placeholder 4">
            <a:extLst>
              <a:ext uri="{FF2B5EF4-FFF2-40B4-BE49-F238E27FC236}">
                <a16:creationId xmlns:a16="http://schemas.microsoft.com/office/drawing/2014/main" id="{D9EDECE2-134F-414D-8963-B25B16F35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5C85E-23B5-7E43-8A8B-031DA779EAA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949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885B-DB86-BB46-842C-7DB28A9C8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A3B27-3B15-1A4A-BD72-71109F32D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EEEB1-E232-114A-B360-8EB7E8900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F2F28-75DB-E841-9F27-F70E06044015}"/>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6" name="Footer Placeholder 5">
            <a:extLst>
              <a:ext uri="{FF2B5EF4-FFF2-40B4-BE49-F238E27FC236}">
                <a16:creationId xmlns:a16="http://schemas.microsoft.com/office/drawing/2014/main" id="{BC9D6306-BEB4-9041-ACE9-B7DDE811A3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9B2DAB-B9A8-F54D-BCF4-E34E21E4D7E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974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03E9-137D-0F4B-92EE-2E03637730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B1128E-422B-B541-A794-40E5AAEB6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C8A26-A453-6E49-B286-85845527D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A7A18B-3F80-7A49-86BC-0C8660A44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8D33EF-E863-994D-AA8D-446D944F5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8E33D6-F73A-6B43-9AB3-103C132CC275}"/>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8" name="Footer Placeholder 7">
            <a:extLst>
              <a:ext uri="{FF2B5EF4-FFF2-40B4-BE49-F238E27FC236}">
                <a16:creationId xmlns:a16="http://schemas.microsoft.com/office/drawing/2014/main" id="{157DC7D2-7727-E24F-8767-BC5DAA58C8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710269-DD7C-A347-B1AB-8F5EF32E074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87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9B20-3DC2-2D4D-88B0-892B7F98A6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13C05-EF46-FA4A-8A16-EFDE861A09CE}"/>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4" name="Footer Placeholder 3">
            <a:extLst>
              <a:ext uri="{FF2B5EF4-FFF2-40B4-BE49-F238E27FC236}">
                <a16:creationId xmlns:a16="http://schemas.microsoft.com/office/drawing/2014/main" id="{AD064CEF-C818-7143-AE55-0CC2DD487E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9ED907-115C-CC4F-B74C-FA6B0FF429D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84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7AB0A-83BD-C844-95BA-925274A1AE77}"/>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3" name="Footer Placeholder 2">
            <a:extLst>
              <a:ext uri="{FF2B5EF4-FFF2-40B4-BE49-F238E27FC236}">
                <a16:creationId xmlns:a16="http://schemas.microsoft.com/office/drawing/2014/main" id="{34ECD308-045F-DD44-960D-042DC37A70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477B9D-0746-8D4F-96FF-3FBB8395604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025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17AF-38C5-C549-9020-BD5107ABD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907D7C-9E03-9648-BAC8-8841C293C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010D3-4797-A34F-9889-CA9AA8DCC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F826C-5A4A-0347-8151-1A7301801AD3}"/>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6" name="Footer Placeholder 5">
            <a:extLst>
              <a:ext uri="{FF2B5EF4-FFF2-40B4-BE49-F238E27FC236}">
                <a16:creationId xmlns:a16="http://schemas.microsoft.com/office/drawing/2014/main" id="{DBED996C-CA51-3547-8A63-F85B48CCB5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C40502-81A5-784A-A617-7DA86F9AD46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544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6821-044F-B74F-9030-5E4A11E38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958BCE-D2AA-2E4A-9791-12DBDF3FF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BDA584-1CCF-8844-9C27-58AE30A6F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19FC0-B3CA-D140-AD82-AFB2FB52FA3F}"/>
              </a:ext>
            </a:extLst>
          </p:cNvPr>
          <p:cNvSpPr>
            <a:spLocks noGrp="1"/>
          </p:cNvSpPr>
          <p:nvPr>
            <p:ph type="dt" sz="half" idx="10"/>
          </p:nvPr>
        </p:nvSpPr>
        <p:spPr/>
        <p:txBody>
          <a:bodyPr/>
          <a:lstStyle/>
          <a:p>
            <a:fld id="{48A87A34-81AB-432B-8DAE-1953F412C126}" type="datetimeFigureOut">
              <a:rPr lang="en-US" smtClean="0"/>
              <a:pPr/>
              <a:t>7/12/2021</a:t>
            </a:fld>
            <a:endParaRPr lang="en-US" dirty="0"/>
          </a:p>
        </p:txBody>
      </p:sp>
      <p:sp>
        <p:nvSpPr>
          <p:cNvPr id="6" name="Footer Placeholder 5">
            <a:extLst>
              <a:ext uri="{FF2B5EF4-FFF2-40B4-BE49-F238E27FC236}">
                <a16:creationId xmlns:a16="http://schemas.microsoft.com/office/drawing/2014/main" id="{E4BBFF2D-23BB-2C4A-A2DC-BDE0834CC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95B3C-2218-9442-88A0-066F8B3B1B4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978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E7F7E-399B-D442-9C46-FCDDC252A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95C0D-7738-9847-A042-720FE7F03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C325B-17F2-4A43-86E3-F9DFF8802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7/12/2021</a:t>
            </a:fld>
            <a:endParaRPr lang="en-US" dirty="0"/>
          </a:p>
        </p:txBody>
      </p:sp>
      <p:sp>
        <p:nvSpPr>
          <p:cNvPr id="5" name="Footer Placeholder 4">
            <a:extLst>
              <a:ext uri="{FF2B5EF4-FFF2-40B4-BE49-F238E27FC236}">
                <a16:creationId xmlns:a16="http://schemas.microsoft.com/office/drawing/2014/main" id="{73B1AB09-1C2F-7A45-A3B7-22EB75F9D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4899E2-7D79-0342-B346-B42E5D3C5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1744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youtube.com/watch?v=iOA3il4cet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adamfletcher.net/wp-content/uploads/2014/09/ASIYE.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www.semanticscholar.org/paper/Youth-Adult-Partnerships-in-Decision-Making:-and-an-Zeldin-Petrokubi/1523ac6dc144d65f964e10964868d38b435dc81c" TargetMode="External"/><Relationship Id="rId4" Type="http://schemas.openxmlformats.org/officeDocument/2006/relationships/hyperlink" Target="https://www.samhsa.gov/sites/default/files/covid19-behavioral-health-disparities-black-latino-communitie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tnys.org/"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ctrTitle"/>
          </p:nvPr>
        </p:nvSpPr>
        <p:spPr>
          <a:xfrm>
            <a:off x="2209800" y="760736"/>
            <a:ext cx="7772400" cy="2387600"/>
          </a:xfrm>
          <a:prstGeom prst="rect">
            <a:avLst/>
          </a:prstGeom>
        </p:spPr>
        <p:txBody>
          <a:bodyPr vert="horz" wrap="square" lIns="68569" tIns="68569" rIns="68569" bIns="68569" rtlCol="0" anchor="b" anchorCtr="0">
            <a:noAutofit/>
          </a:bodyPr>
          <a:lstStyle/>
          <a:p>
            <a:pPr>
              <a:spcBef>
                <a:spcPts val="0"/>
              </a:spcBef>
            </a:pPr>
            <a:r>
              <a:rPr lang="en-US" b="1" dirty="0">
                <a:solidFill>
                  <a:srgbClr val="352CAA"/>
                </a:solidFill>
                <a:latin typeface="+mn-lt"/>
              </a:rPr>
              <a:t>YPA’s Are Here to Stay</a:t>
            </a:r>
            <a:br>
              <a:rPr lang="en" dirty="0"/>
            </a:br>
            <a:endParaRPr lang="en" dirty="0"/>
          </a:p>
        </p:txBody>
      </p:sp>
      <p:sp>
        <p:nvSpPr>
          <p:cNvPr id="331" name="Shape 331"/>
          <p:cNvSpPr txBox="1">
            <a:spLocks noGrp="1"/>
          </p:cNvSpPr>
          <p:nvPr>
            <p:ph type="subTitle" idx="1"/>
          </p:nvPr>
        </p:nvSpPr>
        <p:spPr>
          <a:xfrm>
            <a:off x="2404988" y="2537927"/>
            <a:ext cx="7382021" cy="3391386"/>
          </a:xfrm>
          <a:prstGeom prst="rect">
            <a:avLst/>
          </a:prstGeom>
        </p:spPr>
        <p:txBody>
          <a:bodyPr vert="horz" wrap="square" lIns="68569" tIns="68569" rIns="68569" bIns="68569" rtlCol="0" anchor="t" anchorCtr="0">
            <a:noAutofit/>
          </a:bodyPr>
          <a:lstStyle/>
          <a:p>
            <a:pPr>
              <a:spcBef>
                <a:spcPts val="0"/>
              </a:spcBef>
            </a:pPr>
            <a:r>
              <a:rPr lang="en-US" sz="2800" b="1" dirty="0">
                <a:solidFill>
                  <a:srgbClr val="12A795"/>
                </a:solidFill>
              </a:rPr>
              <a:t>Presented by:</a:t>
            </a:r>
          </a:p>
          <a:p>
            <a:pPr>
              <a:spcBef>
                <a:spcPts val="0"/>
              </a:spcBef>
            </a:pPr>
            <a:endParaRPr lang="en-US" sz="2800" b="1" dirty="0">
              <a:solidFill>
                <a:srgbClr val="12A795"/>
              </a:solidFill>
            </a:endParaRPr>
          </a:p>
          <a:p>
            <a:pPr>
              <a:spcBef>
                <a:spcPts val="0"/>
              </a:spcBef>
            </a:pPr>
            <a:r>
              <a:rPr lang="en-US" sz="2800" b="1" dirty="0">
                <a:solidFill>
                  <a:srgbClr val="352CAA"/>
                </a:solidFill>
              </a:rPr>
              <a:t>Tiara Springer-Love</a:t>
            </a:r>
          </a:p>
          <a:p>
            <a:pPr>
              <a:spcBef>
                <a:spcPts val="0"/>
              </a:spcBef>
            </a:pPr>
            <a:r>
              <a:rPr lang="en-US" sz="2800" dirty="0">
                <a:solidFill>
                  <a:srgbClr val="352CAA"/>
                </a:solidFill>
              </a:rPr>
              <a:t>Director of Youth Power</a:t>
            </a:r>
          </a:p>
          <a:p>
            <a:pPr>
              <a:spcBef>
                <a:spcPts val="0"/>
              </a:spcBef>
            </a:pPr>
            <a:r>
              <a:rPr lang="en-US" sz="2800" b="1" dirty="0">
                <a:solidFill>
                  <a:srgbClr val="12A795"/>
                </a:solidFill>
              </a:rPr>
              <a:t>&amp;</a:t>
            </a:r>
          </a:p>
          <a:p>
            <a:pPr>
              <a:spcBef>
                <a:spcPts val="0"/>
              </a:spcBef>
            </a:pPr>
            <a:r>
              <a:rPr lang="en-US" sz="3200" b="1" dirty="0">
                <a:solidFill>
                  <a:srgbClr val="352CAA"/>
                </a:solidFill>
              </a:rPr>
              <a:t>Robbie Lettieri</a:t>
            </a:r>
          </a:p>
          <a:p>
            <a:pPr>
              <a:spcBef>
                <a:spcPts val="0"/>
              </a:spcBef>
            </a:pPr>
            <a:r>
              <a:rPr lang="en-US" b="1" dirty="0">
                <a:solidFill>
                  <a:srgbClr val="352CAA"/>
                </a:solidFill>
                <a:latin typeface="+mj-lt"/>
              </a:rPr>
              <a:t>Youth Peer Services Training and Credentialing Manager</a:t>
            </a:r>
          </a:p>
          <a:p>
            <a:pPr>
              <a:spcBef>
                <a:spcPts val="0"/>
              </a:spcBef>
            </a:pPr>
            <a:r>
              <a:rPr lang="en-US" b="1" dirty="0">
                <a:solidFill>
                  <a:srgbClr val="352CAA"/>
                </a:solidFill>
                <a:latin typeface="+mj-lt"/>
              </a:rPr>
              <a:t>Families Together in New York State</a:t>
            </a:r>
          </a:p>
          <a:p>
            <a:pPr>
              <a:spcBef>
                <a:spcPts val="0"/>
              </a:spcBef>
            </a:pPr>
            <a:endParaRPr lang="en" b="1" dirty="0">
              <a:latin typeface="+mj-lt"/>
            </a:endParaRPr>
          </a:p>
        </p:txBody>
      </p:sp>
    </p:spTree>
    <p:extLst>
      <p:ext uri="{BB962C8B-B14F-4D97-AF65-F5344CB8AC3E}">
        <p14:creationId xmlns:p14="http://schemas.microsoft.com/office/powerpoint/2010/main" val="111035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A1D2-B977-4FF3-9999-A5F862BFE5A3}"/>
              </a:ext>
            </a:extLst>
          </p:cNvPr>
          <p:cNvSpPr>
            <a:spLocks noGrp="1"/>
          </p:cNvSpPr>
          <p:nvPr>
            <p:ph type="title"/>
          </p:nvPr>
        </p:nvSpPr>
        <p:spPr/>
        <p:txBody>
          <a:bodyPr/>
          <a:lstStyle/>
          <a:p>
            <a:pPr algn="ctr"/>
            <a:r>
              <a:rPr lang="en-US" b="1" u="sng" dirty="0">
                <a:solidFill>
                  <a:srgbClr val="352CAA"/>
                </a:solidFill>
              </a:rPr>
              <a:t>Level-1</a:t>
            </a:r>
            <a:r>
              <a:rPr lang="en-US" b="1" dirty="0">
                <a:solidFill>
                  <a:srgbClr val="352CAA"/>
                </a:solidFill>
              </a:rPr>
              <a:t> YPA Training</a:t>
            </a:r>
          </a:p>
        </p:txBody>
      </p:sp>
      <p:sp>
        <p:nvSpPr>
          <p:cNvPr id="3" name="Content Placeholder 2">
            <a:extLst>
              <a:ext uri="{FF2B5EF4-FFF2-40B4-BE49-F238E27FC236}">
                <a16:creationId xmlns:a16="http://schemas.microsoft.com/office/drawing/2014/main" id="{5840283D-E692-4E18-83FB-24269A43125D}"/>
              </a:ext>
            </a:extLst>
          </p:cNvPr>
          <p:cNvSpPr>
            <a:spLocks noGrp="1"/>
          </p:cNvSpPr>
          <p:nvPr>
            <p:ph idx="1"/>
          </p:nvPr>
        </p:nvSpPr>
        <p:spPr>
          <a:xfrm>
            <a:off x="838199" y="1534269"/>
            <a:ext cx="10515599" cy="4958606"/>
          </a:xfrm>
        </p:spPr>
        <p:txBody>
          <a:bodyPr>
            <a:normAutofit fontScale="92500" lnSpcReduction="20000"/>
          </a:bodyPr>
          <a:lstStyle/>
          <a:p>
            <a:pPr marL="0" indent="0">
              <a:buNone/>
            </a:pPr>
            <a:r>
              <a:rPr lang="en-US" b="1" dirty="0"/>
              <a:t>Orientation Resources</a:t>
            </a:r>
          </a:p>
          <a:p>
            <a:pPr lvl="1"/>
            <a:r>
              <a:rPr lang="en-US" dirty="0"/>
              <a:t>6 Steps to a Youth Peer Advocate Credential</a:t>
            </a:r>
          </a:p>
          <a:p>
            <a:pPr lvl="1"/>
            <a:r>
              <a:rPr lang="en-US" dirty="0"/>
              <a:t>Youth Power Demographic Questionnaire</a:t>
            </a:r>
          </a:p>
          <a:p>
            <a:pPr marL="0" indent="0">
              <a:buNone/>
            </a:pPr>
            <a:endParaRPr lang="en-US" b="1" dirty="0"/>
          </a:p>
          <a:p>
            <a:pPr marL="0" indent="0">
              <a:buNone/>
            </a:pPr>
            <a:r>
              <a:rPr lang="en-US" b="1" dirty="0"/>
              <a:t>Level 1 Required On-Line Training Modules</a:t>
            </a:r>
          </a:p>
          <a:p>
            <a:pPr marL="0" indent="0">
              <a:buNone/>
            </a:pPr>
            <a:r>
              <a:rPr lang="en-US" b="1" dirty="0"/>
              <a:t>1.1</a:t>
            </a:r>
            <a:r>
              <a:rPr lang="en-US" dirty="0"/>
              <a:t> Introduction to the Youth Peer Advocate Role</a:t>
            </a:r>
          </a:p>
          <a:p>
            <a:pPr marL="0" indent="0">
              <a:buNone/>
            </a:pPr>
            <a:r>
              <a:rPr lang="en-US" b="1" dirty="0"/>
              <a:t>1.2</a:t>
            </a:r>
            <a:r>
              <a:rPr lang="en-US" dirty="0"/>
              <a:t> Developing Self Efficacy</a:t>
            </a:r>
          </a:p>
          <a:p>
            <a:pPr marL="0" indent="0">
              <a:buNone/>
            </a:pPr>
            <a:r>
              <a:rPr lang="en-US" b="1" dirty="0"/>
              <a:t>1.3</a:t>
            </a:r>
            <a:r>
              <a:rPr lang="en-US" dirty="0"/>
              <a:t> Cultural Competence</a:t>
            </a:r>
          </a:p>
          <a:p>
            <a:pPr marL="0" indent="0">
              <a:buNone/>
            </a:pPr>
            <a:r>
              <a:rPr lang="en-US" b="1" dirty="0"/>
              <a:t>1.4</a:t>
            </a:r>
            <a:r>
              <a:rPr lang="en-US" dirty="0"/>
              <a:t> Professional Expectations</a:t>
            </a:r>
          </a:p>
          <a:p>
            <a:pPr marL="0" indent="0">
              <a:buNone/>
            </a:pPr>
            <a:r>
              <a:rPr lang="en-US" b="1" dirty="0"/>
              <a:t>1.5</a:t>
            </a:r>
            <a:r>
              <a:rPr lang="en-US" dirty="0"/>
              <a:t> Small Group Facilitation</a:t>
            </a:r>
          </a:p>
          <a:p>
            <a:pPr marL="0" indent="0">
              <a:buNone/>
            </a:pPr>
            <a:r>
              <a:rPr lang="en-US" b="1" dirty="0"/>
              <a:t>1.6</a:t>
            </a:r>
            <a:r>
              <a:rPr lang="en-US" dirty="0"/>
              <a:t> Navigating the System</a:t>
            </a:r>
          </a:p>
          <a:p>
            <a:pPr marL="0" indent="0">
              <a:buNone/>
            </a:pPr>
            <a:r>
              <a:rPr lang="en-US" b="1" dirty="0"/>
              <a:t>1.7</a:t>
            </a:r>
            <a:r>
              <a:rPr lang="en-US" dirty="0"/>
              <a:t> Documenting Your Work</a:t>
            </a:r>
          </a:p>
        </p:txBody>
      </p:sp>
    </p:spTree>
    <p:extLst>
      <p:ext uri="{BB962C8B-B14F-4D97-AF65-F5344CB8AC3E}">
        <p14:creationId xmlns:p14="http://schemas.microsoft.com/office/powerpoint/2010/main" val="13280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57F0-5A2B-43F3-93F8-063AAA965F71}"/>
              </a:ext>
            </a:extLst>
          </p:cNvPr>
          <p:cNvSpPr>
            <a:spLocks noGrp="1"/>
          </p:cNvSpPr>
          <p:nvPr>
            <p:ph type="title"/>
          </p:nvPr>
        </p:nvSpPr>
        <p:spPr>
          <a:xfrm>
            <a:off x="2152650" y="419629"/>
            <a:ext cx="7886700" cy="1080180"/>
          </a:xfrm>
        </p:spPr>
        <p:txBody>
          <a:bodyPr/>
          <a:lstStyle/>
          <a:p>
            <a:pPr algn="ctr"/>
            <a:r>
              <a:rPr lang="en-US" b="1" u="sng">
                <a:solidFill>
                  <a:srgbClr val="352CAA"/>
                </a:solidFill>
              </a:rPr>
              <a:t>Level-2</a:t>
            </a:r>
            <a:r>
              <a:rPr lang="en-US" b="1">
                <a:solidFill>
                  <a:srgbClr val="352CAA"/>
                </a:solidFill>
              </a:rPr>
              <a:t> YPA Training</a:t>
            </a:r>
          </a:p>
        </p:txBody>
      </p:sp>
      <p:sp>
        <p:nvSpPr>
          <p:cNvPr id="3" name="Content Placeholder 2">
            <a:extLst>
              <a:ext uri="{FF2B5EF4-FFF2-40B4-BE49-F238E27FC236}">
                <a16:creationId xmlns:a16="http://schemas.microsoft.com/office/drawing/2014/main" id="{61620753-6891-4C20-B622-E5AD12548D56}"/>
              </a:ext>
            </a:extLst>
          </p:cNvPr>
          <p:cNvSpPr>
            <a:spLocks noGrp="1"/>
          </p:cNvSpPr>
          <p:nvPr>
            <p:ph idx="1"/>
          </p:nvPr>
        </p:nvSpPr>
        <p:spPr>
          <a:xfrm>
            <a:off x="886505" y="1499809"/>
            <a:ext cx="10418989" cy="4761442"/>
          </a:xfrm>
        </p:spPr>
        <p:txBody>
          <a:bodyPr>
            <a:normAutofit fontScale="77500" lnSpcReduction="20000"/>
          </a:bodyPr>
          <a:lstStyle/>
          <a:p>
            <a:pPr marL="0" indent="0">
              <a:buNone/>
            </a:pPr>
            <a:r>
              <a:rPr lang="en-US" sz="2900" b="1" dirty="0"/>
              <a:t>A.</a:t>
            </a:r>
            <a:r>
              <a:rPr lang="en-US" sz="2900" dirty="0"/>
              <a:t> Required On-Line Training Modules</a:t>
            </a:r>
          </a:p>
          <a:p>
            <a:pPr marL="0" indent="0">
              <a:buNone/>
            </a:pPr>
            <a:r>
              <a:rPr lang="en-US" sz="2900" b="1" dirty="0"/>
              <a:t>	2.1</a:t>
            </a:r>
            <a:r>
              <a:rPr lang="en-US" sz="2900" dirty="0"/>
              <a:t> Working Across Systems</a:t>
            </a:r>
          </a:p>
          <a:p>
            <a:pPr marL="0" indent="0">
              <a:buNone/>
            </a:pPr>
            <a:r>
              <a:rPr lang="en-US" sz="2900" b="1" dirty="0"/>
              <a:t>	2.2</a:t>
            </a:r>
            <a:r>
              <a:rPr lang="en-US" sz="2900" dirty="0"/>
              <a:t> Service Systems Part 1</a:t>
            </a:r>
          </a:p>
          <a:p>
            <a:pPr marL="0" indent="0">
              <a:buNone/>
            </a:pPr>
            <a:r>
              <a:rPr lang="en-US" sz="2900" b="1" dirty="0"/>
              <a:t>	2.3</a:t>
            </a:r>
            <a:r>
              <a:rPr lang="en-US" sz="2900" dirty="0"/>
              <a:t> Service Systems Part 2</a:t>
            </a:r>
          </a:p>
          <a:p>
            <a:pPr marL="0" indent="0">
              <a:buNone/>
            </a:pPr>
            <a:r>
              <a:rPr lang="en-US" sz="2900" b="1" dirty="0"/>
              <a:t>	2.4</a:t>
            </a:r>
            <a:r>
              <a:rPr lang="en-US" sz="2900" dirty="0"/>
              <a:t> Education to Careers</a:t>
            </a:r>
          </a:p>
          <a:p>
            <a:pPr marL="0" indent="0">
              <a:buNone/>
            </a:pPr>
            <a:r>
              <a:rPr lang="en-US" sz="2900" b="1" dirty="0"/>
              <a:t>	2.5</a:t>
            </a:r>
            <a:r>
              <a:rPr lang="en-US" sz="2900" dirty="0"/>
              <a:t> Understanding Marginalized Populations</a:t>
            </a:r>
          </a:p>
          <a:p>
            <a:pPr marL="0" indent="0">
              <a:buNone/>
            </a:pPr>
            <a:endParaRPr lang="en-US" sz="2900" dirty="0"/>
          </a:p>
          <a:p>
            <a:pPr marL="0" indent="0">
              <a:buNone/>
            </a:pPr>
            <a:r>
              <a:rPr lang="en-US" sz="2900" b="1" dirty="0"/>
              <a:t>B. In-Person Training (2 Days)</a:t>
            </a:r>
          </a:p>
          <a:p>
            <a:pPr lvl="1"/>
            <a:r>
              <a:rPr lang="en-US" sz="2300" dirty="0"/>
              <a:t>Engagement, Communication, Partnership and Empowerment Strategies</a:t>
            </a:r>
          </a:p>
          <a:p>
            <a:pPr lvl="1"/>
            <a:r>
              <a:rPr lang="en-US" sz="2300" dirty="0"/>
              <a:t>Putting it All Together: YPA Role, Ethical Conduct, Progress Evaluation, Plan Revision, Documentation</a:t>
            </a:r>
          </a:p>
          <a:p>
            <a:pPr marL="0" indent="0">
              <a:buNone/>
            </a:pPr>
            <a:endParaRPr lang="en-US" sz="2900" dirty="0"/>
          </a:p>
          <a:p>
            <a:pPr marL="0" indent="0">
              <a:buNone/>
            </a:pPr>
            <a:r>
              <a:rPr lang="en-US" sz="2900" b="1" dirty="0"/>
              <a:t>C. Coaching Calls</a:t>
            </a:r>
          </a:p>
          <a:p>
            <a:pPr lvl="1"/>
            <a:r>
              <a:rPr lang="en-US" sz="2300" dirty="0"/>
              <a:t>Five 1.5 hour calls to reinforce application of skills and competency in practice</a:t>
            </a:r>
          </a:p>
          <a:p>
            <a:pPr marL="0" indent="0">
              <a:buNone/>
            </a:pPr>
            <a:endParaRPr lang="en-US" dirty="0"/>
          </a:p>
        </p:txBody>
      </p:sp>
    </p:spTree>
    <p:extLst>
      <p:ext uri="{BB962C8B-B14F-4D97-AF65-F5344CB8AC3E}">
        <p14:creationId xmlns:p14="http://schemas.microsoft.com/office/powerpoint/2010/main" val="289471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Tools for Effective Youth Engagement</a:t>
            </a:r>
          </a:p>
        </p:txBody>
      </p:sp>
      <p:sp>
        <p:nvSpPr>
          <p:cNvPr id="4" name="Content Placeholder 3"/>
          <p:cNvSpPr>
            <a:spLocks noGrp="1"/>
          </p:cNvSpPr>
          <p:nvPr>
            <p:ph sz="half" idx="1"/>
          </p:nvPr>
        </p:nvSpPr>
        <p:spPr>
          <a:xfrm>
            <a:off x="4941223" y="1690688"/>
            <a:ext cx="6746119" cy="3896822"/>
          </a:xfrm>
        </p:spPr>
        <p:txBody>
          <a:bodyPr>
            <a:noAutofit/>
          </a:bodyPr>
          <a:lstStyle/>
          <a:p>
            <a:pPr>
              <a:lnSpc>
                <a:spcPct val="150000"/>
              </a:lnSpc>
            </a:pPr>
            <a:r>
              <a:rPr lang="en-US" dirty="0">
                <a:latin typeface="Arial" panose="020B0604020202020204" pitchFamily="34" charset="0"/>
                <a:cs typeface="Arial" panose="020B0604020202020204" pitchFamily="34" charset="0"/>
              </a:rPr>
              <a:t>Youth participatory evaluations</a:t>
            </a:r>
          </a:p>
          <a:p>
            <a:pPr>
              <a:lnSpc>
                <a:spcPct val="150000"/>
              </a:lnSpc>
            </a:pPr>
            <a:r>
              <a:rPr lang="en-US" dirty="0">
                <a:latin typeface="Arial" panose="020B0604020202020204" pitchFamily="34" charset="0"/>
                <a:cs typeface="Arial" panose="020B0604020202020204" pitchFamily="34" charset="0"/>
              </a:rPr>
              <a:t>Person centered planning</a:t>
            </a:r>
          </a:p>
          <a:p>
            <a:pPr>
              <a:lnSpc>
                <a:spcPct val="150000"/>
              </a:lnSpc>
            </a:pPr>
            <a:r>
              <a:rPr lang="en-US" dirty="0">
                <a:latin typeface="Arial" panose="020B0604020202020204" pitchFamily="34" charset="0"/>
                <a:cs typeface="Arial" panose="020B0604020202020204" pitchFamily="34" charset="0"/>
              </a:rPr>
              <a:t>Trauma informed approaches</a:t>
            </a:r>
          </a:p>
          <a:p>
            <a:pPr>
              <a:lnSpc>
                <a:spcPct val="150000"/>
              </a:lnSpc>
            </a:pPr>
            <a:r>
              <a:rPr lang="en-US" dirty="0">
                <a:latin typeface="Arial" panose="020B0604020202020204" pitchFamily="34" charset="0"/>
                <a:cs typeface="Arial" panose="020B0604020202020204" pitchFamily="34" charset="0"/>
              </a:rPr>
              <a:t>Self directed practices</a:t>
            </a:r>
          </a:p>
          <a:p>
            <a:pPr>
              <a:lnSpc>
                <a:spcPct val="150000"/>
              </a:lnSpc>
            </a:pPr>
            <a:r>
              <a:rPr lang="en-US" dirty="0">
                <a:latin typeface="Arial" panose="020B0604020202020204" pitchFamily="34" charset="0"/>
                <a:cs typeface="Arial" panose="020B0604020202020204" pitchFamily="34" charset="0"/>
              </a:rPr>
              <a:t>Creating spaces specifically for T-A-Y</a:t>
            </a:r>
          </a:p>
          <a:p>
            <a:endParaRPr lang="en-US" sz="2600" dirty="0"/>
          </a:p>
        </p:txBody>
      </p:sp>
      <p:pic>
        <p:nvPicPr>
          <p:cNvPr id="5" name="Picture 4" descr="Person Centred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362" y="1863991"/>
            <a:ext cx="3200125" cy="3550216"/>
          </a:xfrm>
          <a:prstGeom prst="rect">
            <a:avLst/>
          </a:prstGeom>
        </p:spPr>
      </p:pic>
    </p:spTree>
    <p:extLst>
      <p:ext uri="{BB962C8B-B14F-4D97-AF65-F5344CB8AC3E}">
        <p14:creationId xmlns:p14="http://schemas.microsoft.com/office/powerpoint/2010/main" val="166354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2" y="-163116"/>
            <a:ext cx="11009744" cy="2453676"/>
          </a:xfrm>
        </p:spPr>
        <p:txBody>
          <a:bodyPr vert="horz" lIns="228600" tIns="228600" rIns="228600" bIns="228600" rtlCol="0" anchor="ctr">
            <a:normAutofit/>
          </a:bodyPr>
          <a:lstStyle/>
          <a:p>
            <a:pPr algn="ctr"/>
            <a:r>
              <a:rPr lang="en-US" b="1" dirty="0">
                <a:uFill>
                  <a:solidFill>
                    <a:srgbClr val="FF0000"/>
                  </a:solidFill>
                </a:uFill>
                <a:latin typeface="Arial" panose="020B0604020202020204" pitchFamily="34" charset="0"/>
                <a:cs typeface="Arial" panose="020B0604020202020204" pitchFamily="34" charset="0"/>
              </a:rPr>
              <a:t>YOUTH ENGAGEMENT IS </a:t>
            </a:r>
            <a:r>
              <a:rPr lang="en-US" b="1" u="sng" dirty="0">
                <a:uFill>
                  <a:solidFill>
                    <a:srgbClr val="FF0000"/>
                  </a:solidFill>
                </a:uFill>
                <a:latin typeface="Arial" panose="020B0604020202020204" pitchFamily="34" charset="0"/>
                <a:cs typeface="Arial" panose="020B0604020202020204" pitchFamily="34" charset="0"/>
              </a:rPr>
              <a:t>NOT</a:t>
            </a:r>
          </a:p>
        </p:txBody>
      </p:sp>
      <p:sp>
        <p:nvSpPr>
          <p:cNvPr id="5" name="TextBox 4"/>
          <p:cNvSpPr txBox="1"/>
          <p:nvPr/>
        </p:nvSpPr>
        <p:spPr>
          <a:xfrm>
            <a:off x="3897746" y="1606773"/>
            <a:ext cx="7306214" cy="4311816"/>
          </a:xfrm>
          <a:prstGeom prst="rect">
            <a:avLst/>
          </a:prstGeom>
        </p:spPr>
        <p:txBody>
          <a:bodyPr vert="horz" lIns="91440" tIns="45720" rIns="91440" bIns="45720" rtlCol="0" anchor="ctr">
            <a:noAutofit/>
          </a:bodyPr>
          <a:lstStyle/>
          <a:p>
            <a:r>
              <a:rPr lang="en-US" sz="2400" b="1" dirty="0">
                <a:latin typeface="Arial" panose="020B0604020202020204" pitchFamily="34" charset="0"/>
                <a:cs typeface="Arial" panose="020B0604020202020204" pitchFamily="34" charset="0"/>
              </a:rPr>
              <a:t>Manipulation: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Adults use young people to support their own projects and pretend they are the result of young peoples inspiration</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Decoration: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Young people help implement adult initiatives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Tokenism:</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Participation for show – young people have little or no impact on their activities</a:t>
            </a:r>
          </a:p>
          <a:p>
            <a:pPr marL="285750" indent="-228600" defTabSz="914400">
              <a:lnSpc>
                <a:spcPct val="110000"/>
              </a:lnSpc>
              <a:spcAft>
                <a:spcPts val="1200"/>
              </a:spcAft>
              <a:buClr>
                <a:schemeClr val="accent1"/>
              </a:buClr>
              <a:buSzPct val="110000"/>
              <a:buFont typeface="Wingdings" panose="05000000000000000000" pitchFamily="2" charset="2"/>
              <a:buChar char="§"/>
            </a:pPr>
            <a:endParaRPr lang="en-US" sz="1600" dirty="0"/>
          </a:p>
        </p:txBody>
      </p:sp>
      <p:pic>
        <p:nvPicPr>
          <p:cNvPr id="6" name="Picture 5" descr="File:No sign Righ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502" y="2565364"/>
            <a:ext cx="2394634" cy="2394634"/>
          </a:xfrm>
          <a:prstGeom prst="rect">
            <a:avLst/>
          </a:prstGeom>
        </p:spPr>
      </p:pic>
    </p:spTree>
    <p:extLst>
      <p:ext uri="{BB962C8B-B14F-4D97-AF65-F5344CB8AC3E}">
        <p14:creationId xmlns:p14="http://schemas.microsoft.com/office/powerpoint/2010/main" val="334304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7B26-9F5A-4C49-8024-0749BA3ED5F6}"/>
              </a:ext>
            </a:extLst>
          </p:cNvPr>
          <p:cNvSpPr>
            <a:spLocks noGrp="1"/>
          </p:cNvSpPr>
          <p:nvPr>
            <p:ph type="title"/>
          </p:nvPr>
        </p:nvSpPr>
        <p:spPr>
          <a:xfrm>
            <a:off x="495300" y="720725"/>
            <a:ext cx="11214100" cy="1325563"/>
          </a:xfrm>
        </p:spPr>
        <p:txBody>
          <a:bodyPr/>
          <a:lstStyle/>
          <a:p>
            <a:pPr algn="ctr"/>
            <a:r>
              <a:rPr lang="en-US" b="1" dirty="0">
                <a:latin typeface="Arial" panose="020B0604020202020204" pitchFamily="34" charset="0"/>
                <a:cs typeface="Arial" panose="020B0604020202020204" pitchFamily="34" charset="0"/>
              </a:rPr>
              <a:t>LET’S HEAR FROM THE YOUNG ADULTS</a:t>
            </a:r>
          </a:p>
        </p:txBody>
      </p:sp>
      <p:pic>
        <p:nvPicPr>
          <p:cNvPr id="6" name="Content Placeholder 4" descr="Versatility at its Finest: October 20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3037" y="2354262"/>
            <a:ext cx="4714875" cy="3457575"/>
          </a:xfrm>
        </p:spPr>
      </p:pic>
      <p:sp>
        <p:nvSpPr>
          <p:cNvPr id="3" name="TextBox 2"/>
          <p:cNvSpPr txBox="1"/>
          <p:nvPr/>
        </p:nvSpPr>
        <p:spPr>
          <a:xfrm>
            <a:off x="3812771" y="6029612"/>
            <a:ext cx="8379229" cy="923330"/>
          </a:xfrm>
          <a:prstGeom prst="rect">
            <a:avLst/>
          </a:prstGeom>
          <a:noFill/>
        </p:spPr>
        <p:txBody>
          <a:bodyPr wrap="square" rtlCol="0">
            <a:spAutoFit/>
          </a:bodyPr>
          <a:lstStyle/>
          <a:p>
            <a:r>
              <a:rPr lang="en-US" dirty="0">
                <a:hlinkClick r:id="rId4"/>
              </a:rPr>
              <a:t>https://www.youtube.com/watch?v=iOA3il4cetI</a:t>
            </a:r>
            <a:endParaRPr lang="en-US" dirty="0"/>
          </a:p>
          <a:p>
            <a:endParaRPr lang="en-US" dirty="0"/>
          </a:p>
          <a:p>
            <a:endParaRPr lang="en-US" dirty="0"/>
          </a:p>
        </p:txBody>
      </p:sp>
    </p:spTree>
    <p:extLst>
      <p:ext uri="{BB962C8B-B14F-4D97-AF65-F5344CB8AC3E}">
        <p14:creationId xmlns:p14="http://schemas.microsoft.com/office/powerpoint/2010/main" val="269644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144" y="342155"/>
            <a:ext cx="101600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YOUTH &amp; ADULT PARTNERSHIPS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1744" y="771672"/>
            <a:ext cx="6039356" cy="6086328"/>
          </a:xfrm>
        </p:spPr>
      </p:pic>
    </p:spTree>
    <p:extLst>
      <p:ext uri="{BB962C8B-B14F-4D97-AF65-F5344CB8AC3E}">
        <p14:creationId xmlns:p14="http://schemas.microsoft.com/office/powerpoint/2010/main" val="322620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689101" y="431800"/>
            <a:ext cx="8928578" cy="596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228600" tIns="228600" rIns="228600" bIns="0" rtlCol="0" anchor="b">
            <a:normAutofit fontScale="92500" lnSpcReduction="20000"/>
          </a:bodyPr>
          <a:lstStyle>
            <a:lvl1pPr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defTabSz="914400" eaLnBrk="1" hangingPunct="1">
              <a:lnSpc>
                <a:spcPct val="80000"/>
              </a:lnSpc>
              <a:spcBef>
                <a:spcPct val="0"/>
              </a:spcBef>
              <a:spcAft>
                <a:spcPts val="600"/>
              </a:spcAft>
            </a:pPr>
            <a:r>
              <a:rPr lang="en-US" sz="4000" b="1" spc="-150" dirty="0">
                <a:latin typeface="Arial" panose="020B0604020202020204" pitchFamily="34" charset="0"/>
                <a:ea typeface="+mj-ea"/>
                <a:cs typeface="Arial" panose="020B0604020202020204" pitchFamily="34" charset="0"/>
              </a:rPr>
              <a:t>YOUTH &amp; ADULT PARTNERSHIPS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164" y="1028700"/>
            <a:ext cx="8733815" cy="5251006"/>
          </a:xfrm>
          <a:prstGeom prst="rect">
            <a:avLst/>
          </a:prstGeom>
        </p:spPr>
      </p:pic>
      <p:sp>
        <p:nvSpPr>
          <p:cNvPr id="7" name="TextBox 6"/>
          <p:cNvSpPr txBox="1"/>
          <p:nvPr/>
        </p:nvSpPr>
        <p:spPr>
          <a:xfrm>
            <a:off x="775274" y="6485021"/>
            <a:ext cx="10756232" cy="276999"/>
          </a:xfrm>
          <a:prstGeom prst="rect">
            <a:avLst/>
          </a:prstGeom>
          <a:noFill/>
        </p:spPr>
        <p:txBody>
          <a:bodyPr wrap="square" rtlCol="0">
            <a:spAutoFit/>
          </a:bodyPr>
          <a:lstStyle/>
          <a:p>
            <a:r>
              <a:rPr lang="en-US" sz="1200" dirty="0"/>
              <a:t>https://www.semanticscholar.org/paper/Youth-Adult-Partnerships-in-Decision-Making%3A-and-an-Zeldin-Petrokubi/1523ac6dc144d65f964e10964868d38b435dc81c</a:t>
            </a:r>
          </a:p>
        </p:txBody>
      </p:sp>
    </p:spTree>
    <p:extLst>
      <p:ext uri="{BB962C8B-B14F-4D97-AF65-F5344CB8AC3E}">
        <p14:creationId xmlns:p14="http://schemas.microsoft.com/office/powerpoint/2010/main" val="34783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194" y="649085"/>
            <a:ext cx="10178322" cy="14921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THE IMPACT OF COVID-19</a:t>
            </a:r>
            <a:r>
              <a:rPr lang="en-US" sz="4800" b="1" dirty="0"/>
              <a:t> </a:t>
            </a:r>
            <a:endParaRPr lang="en-US" sz="48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1166194" y="1835278"/>
            <a:ext cx="10178322" cy="4872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Two-thirds of young people reported that they were struggling or starting to struggle to </a:t>
            </a:r>
            <a:r>
              <a:rPr lang="en-US" sz="2400" b="1" dirty="0">
                <a:latin typeface="Arial" panose="020B0604020202020204" pitchFamily="34" charset="0"/>
                <a:cs typeface="Arial" panose="020B0604020202020204" pitchFamily="34" charset="0"/>
              </a:rPr>
              <a:t>pay their bills</a:t>
            </a:r>
            <a:r>
              <a:rPr lang="en-US" sz="240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Two-thirds reported a </a:t>
            </a:r>
            <a:r>
              <a:rPr lang="en-US" sz="2400" b="1" dirty="0">
                <a:latin typeface="Arial" panose="020B0604020202020204" pitchFamily="34" charset="0"/>
                <a:cs typeface="Arial" panose="020B0604020202020204" pitchFamily="34" charset="0"/>
              </a:rPr>
              <a:t>reduction in, or loss, of employment</a:t>
            </a:r>
            <a:r>
              <a:rPr lang="en-US" sz="2400" dirty="0">
                <a:latin typeface="Arial" panose="020B0604020202020204" pitchFamily="34" charset="0"/>
                <a:cs typeface="Arial" panose="020B0604020202020204" pitchFamily="34" charset="0"/>
              </a:rPr>
              <a:t> and providers reported that helping youth navigate filing for unemployment benefits was a highly requested service.]</a:t>
            </a:r>
          </a:p>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Just over half reported they are experiencing some level of </a:t>
            </a:r>
            <a:r>
              <a:rPr lang="en-US" sz="2400" b="1" dirty="0">
                <a:latin typeface="Arial" panose="020B0604020202020204" pitchFamily="34" charset="0"/>
                <a:cs typeface="Arial" panose="020B0604020202020204" pitchFamily="34" charset="0"/>
              </a:rPr>
              <a:t>food insecurity</a:t>
            </a:r>
            <a:r>
              <a:rPr lang="en-US" sz="2400" dirty="0">
                <a:latin typeface="Arial" panose="020B0604020202020204" pitchFamily="34" charset="0"/>
                <a:cs typeface="Arial" panose="020B0604020202020204" pitchFamily="34" charset="0"/>
              </a:rPr>
              <a:t>.</a:t>
            </a:r>
          </a:p>
          <a:p>
            <a:endParaRPr lang="en-US" dirty="0"/>
          </a:p>
        </p:txBody>
      </p:sp>
      <p:sp>
        <p:nvSpPr>
          <p:cNvPr id="4" name="TextBox 3"/>
          <p:cNvSpPr txBox="1"/>
          <p:nvPr/>
        </p:nvSpPr>
        <p:spPr>
          <a:xfrm>
            <a:off x="672825" y="6057543"/>
            <a:ext cx="8175488" cy="307777"/>
          </a:xfrm>
          <a:prstGeom prst="rect">
            <a:avLst/>
          </a:prstGeom>
          <a:noFill/>
        </p:spPr>
        <p:txBody>
          <a:bodyPr wrap="square" rtlCol="0">
            <a:spAutoFit/>
          </a:bodyPr>
          <a:lstStyle/>
          <a:p>
            <a:r>
              <a:rPr lang="en-US" sz="1400" dirty="0"/>
              <a:t>https://azchildren.org/news-and-events/the-impact-of-covid-19-on-youth-aging-out-of-foster-care/</a:t>
            </a:r>
          </a:p>
        </p:txBody>
      </p:sp>
    </p:spTree>
    <p:extLst>
      <p:ext uri="{BB962C8B-B14F-4D97-AF65-F5344CB8AC3E}">
        <p14:creationId xmlns:p14="http://schemas.microsoft.com/office/powerpoint/2010/main" val="218363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194" y="649085"/>
            <a:ext cx="10178322" cy="14921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THE IMPACT OF COVID-19</a:t>
            </a:r>
            <a:r>
              <a:rPr lang="en-US" sz="4800" b="1" dirty="0"/>
              <a:t> </a:t>
            </a:r>
            <a:endParaRPr lang="en-US" sz="48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1166194" y="1864968"/>
            <a:ext cx="10178322" cy="44598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Over 1/3 of young people reported that the health crisis had a negative impact on their </a:t>
            </a:r>
            <a:r>
              <a:rPr lang="en-US" sz="2400" b="1" dirty="0">
                <a:latin typeface="Arial" panose="020B0604020202020204" pitchFamily="34" charset="0"/>
                <a:cs typeface="Arial" panose="020B0604020202020204" pitchFamily="34" charset="0"/>
              </a:rPr>
              <a:t>educational progress</a:t>
            </a:r>
            <a:r>
              <a:rPr lang="en-US" sz="240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More than half reported struggling with </a:t>
            </a:r>
            <a:r>
              <a:rPr lang="en-US" sz="2400" b="1" dirty="0">
                <a:latin typeface="Arial" panose="020B0604020202020204" pitchFamily="34" charset="0"/>
                <a:cs typeface="Arial" panose="020B0604020202020204" pitchFamily="34" charset="0"/>
              </a:rPr>
              <a:t>safe and stable housing</a:t>
            </a:r>
            <a:r>
              <a:rPr lang="en-US" sz="2400" dirty="0">
                <a:latin typeface="Arial" panose="020B0604020202020204" pitchFamily="34" charset="0"/>
                <a:cs typeface="Arial" panose="020B0604020202020204" pitchFamily="34" charset="0"/>
              </a:rPr>
              <a:t> and their service providers and allies listed housing at the top of the list of requests for assistance and at the top of list where resources were lacking.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COVID has exposed disparities within communities of color</a:t>
            </a:r>
          </a:p>
          <a:p>
            <a:endParaRPr lang="en-US" dirty="0"/>
          </a:p>
        </p:txBody>
      </p:sp>
      <p:sp>
        <p:nvSpPr>
          <p:cNvPr id="4" name="TextBox 3"/>
          <p:cNvSpPr txBox="1"/>
          <p:nvPr/>
        </p:nvSpPr>
        <p:spPr>
          <a:xfrm>
            <a:off x="705184" y="5986280"/>
            <a:ext cx="8565816" cy="338554"/>
          </a:xfrm>
          <a:prstGeom prst="rect">
            <a:avLst/>
          </a:prstGeom>
          <a:noFill/>
        </p:spPr>
        <p:txBody>
          <a:bodyPr wrap="square" rtlCol="0">
            <a:spAutoFit/>
          </a:bodyPr>
          <a:lstStyle/>
          <a:p>
            <a:r>
              <a:rPr lang="en-US" sz="1600" dirty="0"/>
              <a:t>https://azchildren.org/news-and-events/the-impact-of-covid-19-on-youth-aging-out-of-foster-care/</a:t>
            </a:r>
          </a:p>
        </p:txBody>
      </p:sp>
    </p:spTree>
    <p:extLst>
      <p:ext uri="{BB962C8B-B14F-4D97-AF65-F5344CB8AC3E}">
        <p14:creationId xmlns:p14="http://schemas.microsoft.com/office/powerpoint/2010/main" val="369008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3914" y="602902"/>
            <a:ext cx="12644694" cy="14921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COVID’s IMPACT IN COMMUNITIES OF COLOR</a:t>
            </a:r>
          </a:p>
        </p:txBody>
      </p:sp>
      <p:sp>
        <p:nvSpPr>
          <p:cNvPr id="3" name="TextBox 2"/>
          <p:cNvSpPr txBox="1"/>
          <p:nvPr/>
        </p:nvSpPr>
        <p:spPr>
          <a:xfrm>
            <a:off x="615843" y="6070477"/>
            <a:ext cx="8436864" cy="307777"/>
          </a:xfrm>
          <a:prstGeom prst="rect">
            <a:avLst/>
          </a:prstGeom>
          <a:noFill/>
        </p:spPr>
        <p:txBody>
          <a:bodyPr wrap="square" rtlCol="0">
            <a:spAutoFit/>
          </a:bodyPr>
          <a:lstStyle/>
          <a:p>
            <a:r>
              <a:rPr lang="en-US" sz="1400" dirty="0"/>
              <a:t>https://www.samhsa.gov/sites/default/files/covid19-behavioral-health-disparities-black-latino-communities.pdf</a:t>
            </a:r>
          </a:p>
        </p:txBody>
      </p:sp>
      <p:sp>
        <p:nvSpPr>
          <p:cNvPr id="4" name="Content Placeholder 2"/>
          <p:cNvSpPr txBox="1">
            <a:spLocks/>
          </p:cNvSpPr>
          <p:nvPr/>
        </p:nvSpPr>
        <p:spPr>
          <a:xfrm>
            <a:off x="804285" y="1348968"/>
            <a:ext cx="10178322" cy="489378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Arial" panose="020B0604020202020204" pitchFamily="34" charset="0"/>
                <a:cs typeface="Arial" panose="020B0604020202020204" pitchFamily="34" charset="0"/>
              </a:rPr>
              <a:t>People of color are: </a:t>
            </a:r>
          </a:p>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 at an increased risk for serious illness if they contract COVID-19 due to higher rates of underlying health conditions, such as diabetes, asthma, hypertension, and obesity compared to Whites; </a:t>
            </a:r>
          </a:p>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 more likely to be uninsured and to lack a usual source of care which is an impediment to accessing COVID-19 testing and treatment services; </a:t>
            </a:r>
          </a:p>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 more likely to work in the service industries such as restaurants, retail, and hospitality that are particularly at risk for loss of income during the pandemic; </a:t>
            </a:r>
          </a:p>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 more likely to live in housing situations, such as multigenerational families or low-income and public housing that make it difficult to social distance or self-isolate; and</a:t>
            </a:r>
          </a:p>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 • often working in jobs that are not amenable to teleworking and use public transportation that puts them at risk for exposure to COVID-19. (Kaiser Family Foundation, 2020; Health Affairs, 2020) </a:t>
            </a:r>
          </a:p>
        </p:txBody>
      </p:sp>
    </p:spTree>
    <p:extLst>
      <p:ext uri="{BB962C8B-B14F-4D97-AF65-F5344CB8AC3E}">
        <p14:creationId xmlns:p14="http://schemas.microsoft.com/office/powerpoint/2010/main" val="70381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3883"/>
            <a:ext cx="10515600" cy="1325563"/>
          </a:xfrm>
        </p:spPr>
        <p:txBody>
          <a:bodyPr>
            <a:normAutofit/>
          </a:bodyPr>
          <a:lstStyle/>
          <a:p>
            <a:pPr algn="ctr"/>
            <a:r>
              <a:rPr lang="en-US" sz="5400" b="1" dirty="0">
                <a:latin typeface="Arial" panose="020B0604020202020204" pitchFamily="34" charset="0"/>
                <a:cs typeface="Arial" panose="020B0604020202020204" pitchFamily="34" charset="0"/>
              </a:rPr>
              <a:t>FTNYS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Families Together in New York State</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3960" y="2099822"/>
            <a:ext cx="9784080" cy="4206240"/>
          </a:xfrm>
        </p:spPr>
        <p:txBody>
          <a:bodyPr/>
          <a:lstStyle/>
          <a:p>
            <a:r>
              <a:rPr lang="en-US" dirty="0">
                <a:latin typeface="Arial" panose="020B0604020202020204" pitchFamily="34" charset="0"/>
                <a:cs typeface="Arial" panose="020B0604020202020204" pitchFamily="34" charset="0"/>
              </a:rPr>
              <a:t>Family-run organization that represents families of young people with social, emotional, behavioral, and cross-systems challenges.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Credentialing body of the Family Peer Advocate (FPA) credential, and Youth Peer Advocate (YPA) credential.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Youth Power is Families </a:t>
            </a:r>
            <a:r>
              <a:rPr lang="en-US" dirty="0" err="1">
                <a:latin typeface="Arial" panose="020B0604020202020204" pitchFamily="34" charset="0"/>
                <a:cs typeface="Arial" panose="020B0604020202020204" pitchFamily="34" charset="0"/>
              </a:rPr>
              <a:t>Together's</a:t>
            </a:r>
            <a:r>
              <a:rPr lang="en-US" dirty="0">
                <a:latin typeface="Arial" panose="020B0604020202020204" pitchFamily="34" charset="0"/>
                <a:cs typeface="Arial" panose="020B0604020202020204" pitchFamily="34" charset="0"/>
              </a:rPr>
              <a:t> statewide network that is run for and by youth and young adults.</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48822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2100" y="613556"/>
            <a:ext cx="11607800" cy="7517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CHALLENGES FACED BY YOUTH AT LARGE</a:t>
            </a:r>
            <a:br>
              <a:rPr lang="en-US" sz="3600" dirty="0"/>
            </a:br>
            <a:endParaRPr lang="en-US" sz="3600" dirty="0"/>
          </a:p>
        </p:txBody>
      </p:sp>
      <p:sp>
        <p:nvSpPr>
          <p:cNvPr id="3" name="Content Placeholder 2"/>
          <p:cNvSpPr txBox="1">
            <a:spLocks/>
          </p:cNvSpPr>
          <p:nvPr/>
        </p:nvSpPr>
        <p:spPr>
          <a:xfrm>
            <a:off x="768350" y="1484857"/>
            <a:ext cx="10655300" cy="4710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rial" panose="020B0604020202020204" pitchFamily="34" charset="0"/>
                <a:cs typeface="Arial" panose="020B0604020202020204" pitchFamily="34" charset="0"/>
              </a:rPr>
              <a:t>Discrimination</a:t>
            </a:r>
          </a:p>
          <a:p>
            <a:pPr lvl="1"/>
            <a:r>
              <a:rPr lang="en-US" sz="2000" dirty="0">
                <a:latin typeface="Arial" panose="020B0604020202020204" pitchFamily="34" charset="0"/>
                <a:cs typeface="Arial" panose="020B0604020202020204" pitchFamily="34" charset="0"/>
              </a:rPr>
              <a:t>Discrimination is still one of the primary reasons TAY do not seek help for mental health challenges.</a:t>
            </a:r>
          </a:p>
          <a:p>
            <a:r>
              <a:rPr lang="en-US" sz="2400" b="1" dirty="0">
                <a:latin typeface="Arial" panose="020B0604020202020204" pitchFamily="34" charset="0"/>
                <a:cs typeface="Arial" panose="020B0604020202020204" pitchFamily="34" charset="0"/>
              </a:rPr>
              <a:t>Lack of representation</a:t>
            </a:r>
          </a:p>
          <a:p>
            <a:pPr lvl="1"/>
            <a:r>
              <a:rPr lang="en-US" sz="2000" dirty="0">
                <a:latin typeface="Arial" panose="020B0604020202020204" pitchFamily="34" charset="0"/>
                <a:cs typeface="Arial" panose="020B0604020202020204" pitchFamily="34" charset="0"/>
              </a:rPr>
              <a:t>Transition Age Youth are underrepresented, they do not have a voice in local or state governments and all too often the needs of TAY are ignored.</a:t>
            </a:r>
          </a:p>
          <a:p>
            <a:r>
              <a:rPr lang="en-US" sz="2400" b="1" dirty="0">
                <a:latin typeface="Arial" panose="020B0604020202020204" pitchFamily="34" charset="0"/>
                <a:cs typeface="Arial" panose="020B0604020202020204" pitchFamily="34" charset="0"/>
              </a:rPr>
              <a:t>Absence of Trust</a:t>
            </a:r>
          </a:p>
          <a:p>
            <a:pPr lvl="1"/>
            <a:r>
              <a:rPr lang="en-US" sz="2000" dirty="0">
                <a:latin typeface="Arial" panose="020B0604020202020204" pitchFamily="34" charset="0"/>
                <a:cs typeface="Arial" panose="020B0604020202020204" pitchFamily="34" charset="0"/>
              </a:rPr>
              <a:t>Youth do not trust local and state elected officials, police officers, counselors, and mental health providers.</a:t>
            </a:r>
          </a:p>
          <a:p>
            <a:r>
              <a:rPr lang="en-US" sz="2400" b="1" dirty="0">
                <a:latin typeface="Arial" panose="020B0604020202020204" pitchFamily="34" charset="0"/>
                <a:cs typeface="Arial" panose="020B0604020202020204" pitchFamily="34" charset="0"/>
              </a:rPr>
              <a:t>Lack of TAY Specific Services</a:t>
            </a:r>
          </a:p>
          <a:p>
            <a:pPr lvl="1"/>
            <a:r>
              <a:rPr lang="en-US" sz="2000" dirty="0">
                <a:latin typeface="Arial" panose="020B0604020202020204" pitchFamily="34" charset="0"/>
                <a:cs typeface="Arial" panose="020B0604020202020204" pitchFamily="34" charset="0"/>
              </a:rPr>
              <a:t>Transition Age Youth do not have their own mental health system of care. They fall in the children’s or adult systems of care and these structures are inadequate in addressing the needs of TAY.</a:t>
            </a:r>
          </a:p>
        </p:txBody>
      </p:sp>
      <p:sp>
        <p:nvSpPr>
          <p:cNvPr id="4" name="TextBox 3"/>
          <p:cNvSpPr txBox="1"/>
          <p:nvPr/>
        </p:nvSpPr>
        <p:spPr>
          <a:xfrm>
            <a:off x="603978" y="6076225"/>
            <a:ext cx="6967959" cy="276999"/>
          </a:xfrm>
          <a:prstGeom prst="rect">
            <a:avLst/>
          </a:prstGeom>
          <a:noFill/>
        </p:spPr>
        <p:txBody>
          <a:bodyPr wrap="square" rtlCol="0">
            <a:spAutoFit/>
          </a:bodyPr>
          <a:lstStyle/>
          <a:p>
            <a:r>
              <a:rPr lang="en-US" sz="1200" dirty="0"/>
              <a:t>https://ca-yen.org/tay-101/challenges-faced-by-tay/</a:t>
            </a:r>
          </a:p>
        </p:txBody>
      </p:sp>
    </p:spTree>
    <p:extLst>
      <p:ext uri="{BB962C8B-B14F-4D97-AF65-F5344CB8AC3E}">
        <p14:creationId xmlns:p14="http://schemas.microsoft.com/office/powerpoint/2010/main" val="3594589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8478" y="623685"/>
            <a:ext cx="10178322" cy="7606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CHALLENGES FOR YOUTH</a:t>
            </a:r>
          </a:p>
        </p:txBody>
      </p:sp>
      <p:sp>
        <p:nvSpPr>
          <p:cNvPr id="3" name="Content Placeholder 2"/>
          <p:cNvSpPr txBox="1">
            <a:spLocks/>
          </p:cNvSpPr>
          <p:nvPr/>
        </p:nvSpPr>
        <p:spPr>
          <a:xfrm>
            <a:off x="674711" y="1101789"/>
            <a:ext cx="10178322" cy="5104435"/>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5500" b="1" dirty="0">
                <a:latin typeface="Arial" panose="020B0604020202020204" pitchFamily="34" charset="0"/>
                <a:cs typeface="Arial" panose="020B0604020202020204" pitchFamily="34" charset="0"/>
              </a:rPr>
              <a:t>Disempowerment</a:t>
            </a:r>
          </a:p>
          <a:p>
            <a:pPr lvl="1">
              <a:lnSpc>
                <a:spcPct val="120000"/>
              </a:lnSpc>
            </a:pPr>
            <a:r>
              <a:rPr lang="en-US" sz="5500" dirty="0">
                <a:latin typeface="Arial" panose="020B0604020202020204" pitchFamily="34" charset="0"/>
                <a:cs typeface="Arial" panose="020B0604020202020204" pitchFamily="34" charset="0"/>
              </a:rPr>
              <a:t>Youth feeling less than an equal partner in meetings, committees, and boards. TAY are led to believe that their voice does not matter – but it does!</a:t>
            </a:r>
          </a:p>
          <a:p>
            <a:pPr marL="0" indent="0">
              <a:lnSpc>
                <a:spcPct val="120000"/>
              </a:lnSpc>
              <a:buNone/>
            </a:pPr>
            <a:r>
              <a:rPr lang="en-US" sz="5500" b="1" dirty="0">
                <a:latin typeface="Arial" panose="020B0604020202020204" pitchFamily="34" charset="0"/>
                <a:cs typeface="Arial" panose="020B0604020202020204" pitchFamily="34" charset="0"/>
              </a:rPr>
              <a:t>Misunderstanding of TAY Culture</a:t>
            </a:r>
          </a:p>
          <a:p>
            <a:pPr lvl="1">
              <a:lnSpc>
                <a:spcPct val="120000"/>
              </a:lnSpc>
            </a:pPr>
            <a:r>
              <a:rPr lang="en-US" sz="5500" dirty="0">
                <a:latin typeface="Arial" panose="020B0604020202020204" pitchFamily="34" charset="0"/>
                <a:cs typeface="Arial" panose="020B0604020202020204" pitchFamily="34" charset="0"/>
              </a:rPr>
              <a:t>People do not understand the culture of today’s youth which furthers stigma and discrimination.</a:t>
            </a:r>
          </a:p>
          <a:p>
            <a:pPr marL="0" indent="0">
              <a:lnSpc>
                <a:spcPct val="120000"/>
              </a:lnSpc>
              <a:buNone/>
            </a:pPr>
            <a:r>
              <a:rPr lang="en-US" sz="5500" b="1" dirty="0">
                <a:latin typeface="Arial" panose="020B0604020202020204" pitchFamily="34" charset="0"/>
                <a:cs typeface="Arial" panose="020B0604020202020204" pitchFamily="34" charset="0"/>
              </a:rPr>
              <a:t>Access to services already in existence</a:t>
            </a:r>
          </a:p>
          <a:p>
            <a:pPr lvl="1">
              <a:lnSpc>
                <a:spcPct val="120000"/>
              </a:lnSpc>
            </a:pPr>
            <a:r>
              <a:rPr lang="en-US" sz="5500" dirty="0">
                <a:latin typeface="Arial" panose="020B0604020202020204" pitchFamily="34" charset="0"/>
                <a:cs typeface="Arial" panose="020B0604020202020204" pitchFamily="34" charset="0"/>
              </a:rPr>
              <a:t>Even when a youth is able to overcome stigma, many youth still do not know where to go, or who to turn to when they need help.</a:t>
            </a:r>
          </a:p>
          <a:p>
            <a:pPr marL="0" indent="0">
              <a:lnSpc>
                <a:spcPct val="120000"/>
              </a:lnSpc>
              <a:buNone/>
            </a:pPr>
            <a:r>
              <a:rPr lang="en-US" sz="5500" b="1" dirty="0">
                <a:latin typeface="Arial" panose="020B0604020202020204" pitchFamily="34" charset="0"/>
                <a:cs typeface="Arial" panose="020B0604020202020204" pitchFamily="34" charset="0"/>
              </a:rPr>
              <a:t>Housing</a:t>
            </a:r>
          </a:p>
          <a:p>
            <a:pPr lvl="1">
              <a:lnSpc>
                <a:spcPct val="120000"/>
              </a:lnSpc>
            </a:pPr>
            <a:r>
              <a:rPr lang="en-US" sz="5500" dirty="0">
                <a:latin typeface="Arial" panose="020B0604020202020204" pitchFamily="34" charset="0"/>
                <a:cs typeface="Arial" panose="020B0604020202020204" pitchFamily="34" charset="0"/>
              </a:rPr>
              <a:t>California has one of the highest rates in the country of homeless youth. In order for youth to find success, they need a stable place to live!</a:t>
            </a:r>
          </a:p>
          <a:p>
            <a:pPr marL="0" indent="0">
              <a:lnSpc>
                <a:spcPct val="120000"/>
              </a:lnSpc>
              <a:buNone/>
            </a:pPr>
            <a:r>
              <a:rPr lang="en-US" sz="5500" b="1" dirty="0">
                <a:latin typeface="Arial" panose="020B0604020202020204" pitchFamily="34" charset="0"/>
                <a:cs typeface="Arial" panose="020B0604020202020204" pitchFamily="34" charset="0"/>
              </a:rPr>
              <a:t>Education</a:t>
            </a:r>
          </a:p>
          <a:p>
            <a:pPr lvl="1">
              <a:lnSpc>
                <a:spcPct val="120000"/>
              </a:lnSpc>
            </a:pPr>
            <a:r>
              <a:rPr lang="en-US" sz="5500" dirty="0">
                <a:latin typeface="Arial" panose="020B0604020202020204" pitchFamily="34" charset="0"/>
                <a:cs typeface="Arial" panose="020B0604020202020204" pitchFamily="34" charset="0"/>
              </a:rPr>
              <a:t>Youth need opportunities to become successful and a path to an education can open the door to success.</a:t>
            </a:r>
          </a:p>
          <a:p>
            <a:endParaRPr lang="en-US" dirty="0"/>
          </a:p>
        </p:txBody>
      </p:sp>
      <p:sp>
        <p:nvSpPr>
          <p:cNvPr id="4" name="TextBox 3"/>
          <p:cNvSpPr txBox="1"/>
          <p:nvPr/>
        </p:nvSpPr>
        <p:spPr>
          <a:xfrm>
            <a:off x="674711" y="6545828"/>
            <a:ext cx="7313588" cy="276999"/>
          </a:xfrm>
          <a:prstGeom prst="rect">
            <a:avLst/>
          </a:prstGeom>
          <a:noFill/>
        </p:spPr>
        <p:txBody>
          <a:bodyPr wrap="square" rtlCol="0">
            <a:spAutoFit/>
          </a:bodyPr>
          <a:lstStyle/>
          <a:p>
            <a:r>
              <a:rPr lang="en-US" sz="1200" dirty="0"/>
              <a:t>https://ca-yen.org/tay-101/challenges-faced-by-tay/</a:t>
            </a:r>
          </a:p>
        </p:txBody>
      </p:sp>
    </p:spTree>
    <p:extLst>
      <p:ext uri="{BB962C8B-B14F-4D97-AF65-F5344CB8AC3E}">
        <p14:creationId xmlns:p14="http://schemas.microsoft.com/office/powerpoint/2010/main" val="61308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1678" y="547485"/>
            <a:ext cx="10178322" cy="14921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STATEWIDE NETWORK ACTIVITIES</a:t>
            </a:r>
          </a:p>
        </p:txBody>
      </p:sp>
      <p:sp>
        <p:nvSpPr>
          <p:cNvPr id="3" name="Content Placeholder 2"/>
          <p:cNvSpPr txBox="1">
            <a:spLocks/>
          </p:cNvSpPr>
          <p:nvPr/>
        </p:nvSpPr>
        <p:spPr>
          <a:xfrm>
            <a:off x="4669536" y="1474643"/>
            <a:ext cx="7150608" cy="44531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Regional focus groups for young people </a:t>
            </a:r>
          </a:p>
          <a:p>
            <a:r>
              <a:rPr lang="en-US" sz="2400" dirty="0">
                <a:latin typeface="Arial" panose="020B0604020202020204" pitchFamily="34" charset="0"/>
                <a:cs typeface="Arial" panose="020B0604020202020204" pitchFamily="34" charset="0"/>
              </a:rPr>
              <a:t>Regional Peer Leader Support &amp; Development (PLSD) and Youth Peer Advocate Leaders (YPAL) Meetings</a:t>
            </a:r>
          </a:p>
          <a:p>
            <a:r>
              <a:rPr lang="en-US" sz="2400" dirty="0">
                <a:latin typeface="Arial" panose="020B0604020202020204" pitchFamily="34" charset="0"/>
                <a:cs typeface="Arial" panose="020B0604020202020204" pitchFamily="34" charset="0"/>
              </a:rPr>
              <a:t>Training, Educational &amp; Skill Building Workshops</a:t>
            </a:r>
          </a:p>
          <a:p>
            <a:r>
              <a:rPr lang="en-US" sz="2400" dirty="0">
                <a:latin typeface="Arial" panose="020B0604020202020204" pitchFamily="34" charset="0"/>
                <a:cs typeface="Arial" panose="020B0604020202020204" pitchFamily="34" charset="0"/>
              </a:rPr>
              <a:t>Technical Assistance (TA)</a:t>
            </a:r>
          </a:p>
          <a:p>
            <a:r>
              <a:rPr lang="en-US" sz="2400" dirty="0">
                <a:latin typeface="Arial" panose="020B0604020202020204" pitchFamily="34" charset="0"/>
                <a:cs typeface="Arial" panose="020B0604020202020204" pitchFamily="34" charset="0"/>
              </a:rPr>
              <a:t>YP membership, YP Ambassadors</a:t>
            </a:r>
          </a:p>
          <a:p>
            <a:r>
              <a:rPr lang="en-US" sz="2400" dirty="0">
                <a:latin typeface="Arial" panose="020B0604020202020204" pitchFamily="34" charset="0"/>
                <a:cs typeface="Arial" panose="020B0604020202020204" pitchFamily="34" charset="0"/>
              </a:rPr>
              <a:t>Youth Power Advisory Council</a:t>
            </a:r>
          </a:p>
          <a:p>
            <a:r>
              <a:rPr lang="en-US" sz="2400" dirty="0">
                <a:latin typeface="Arial" panose="020B0604020202020204" pitchFamily="34" charset="0"/>
                <a:cs typeface="Arial" panose="020B0604020202020204" pitchFamily="34" charset="0"/>
              </a:rPr>
              <a:t>Free 2 Be Podcast</a:t>
            </a:r>
          </a:p>
          <a:p>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YPSpreadHope</a:t>
            </a:r>
            <a:r>
              <a:rPr lang="en-US" sz="2400" dirty="0">
                <a:latin typeface="Arial" panose="020B0604020202020204" pitchFamily="34" charset="0"/>
                <a:cs typeface="Arial" panose="020B0604020202020204" pitchFamily="34" charset="0"/>
              </a:rPr>
              <a:t> Campaign</a:t>
            </a:r>
          </a:p>
          <a:p>
            <a:endParaRPr lang="en-US" dirty="0"/>
          </a:p>
        </p:txBody>
      </p:sp>
      <p:pic>
        <p:nvPicPr>
          <p:cNvPr id="4" name="Picture 3">
            <a:extLst>
              <a:ext uri="{FF2B5EF4-FFF2-40B4-BE49-F238E27FC236}">
                <a16:creationId xmlns:a16="http://schemas.microsoft.com/office/drawing/2014/main" id="{2D30F7D2-74FC-4738-BEB4-DB175465DB31}"/>
              </a:ext>
            </a:extLst>
          </p:cNvPr>
          <p:cNvPicPr>
            <a:picLocks noChangeAspect="1"/>
          </p:cNvPicPr>
          <p:nvPr/>
        </p:nvPicPr>
        <p:blipFill>
          <a:blip r:embed="rId3"/>
          <a:stretch>
            <a:fillRect/>
          </a:stretch>
        </p:blipFill>
        <p:spPr>
          <a:xfrm>
            <a:off x="756888" y="1699836"/>
            <a:ext cx="3798348" cy="3316942"/>
          </a:xfrm>
          <a:prstGeom prst="rect">
            <a:avLst/>
          </a:prstGeom>
        </p:spPr>
      </p:pic>
    </p:spTree>
    <p:extLst>
      <p:ext uri="{BB962C8B-B14F-4D97-AF65-F5344CB8AC3E}">
        <p14:creationId xmlns:p14="http://schemas.microsoft.com/office/powerpoint/2010/main" val="339805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7678" y="522085"/>
            <a:ext cx="10178322" cy="14921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RESOURCES &amp; TOOLS</a:t>
            </a:r>
          </a:p>
        </p:txBody>
      </p:sp>
      <p:sp>
        <p:nvSpPr>
          <p:cNvPr id="3" name="Content Placeholder 2"/>
          <p:cNvSpPr txBox="1">
            <a:spLocks/>
          </p:cNvSpPr>
          <p:nvPr/>
        </p:nvSpPr>
        <p:spPr>
          <a:xfrm>
            <a:off x="649207" y="1268151"/>
            <a:ext cx="10875264" cy="4200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Arial" panose="020B0604020202020204" pitchFamily="34" charset="0"/>
                <a:cs typeface="Arial" panose="020B0604020202020204" pitchFamily="34" charset="0"/>
              </a:rPr>
              <a:t>Tools for Youth Engagement: </a:t>
            </a:r>
          </a:p>
          <a:p>
            <a:r>
              <a:rPr lang="en-US" sz="2400" dirty="0">
                <a:latin typeface="Arial" panose="020B0604020202020204" pitchFamily="34" charset="0"/>
                <a:cs typeface="Arial" panose="020B0604020202020204" pitchFamily="34" charset="0"/>
                <a:hlinkClick r:id="rId3"/>
              </a:rPr>
              <a:t>https://adamfletcher.net/wp-content/uploads/2014/09/ASIYE.pdf</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b="1" dirty="0">
                <a:latin typeface="Arial" panose="020B0604020202020204" pitchFamily="34" charset="0"/>
                <a:cs typeface="Arial" panose="020B0604020202020204" pitchFamily="34" charset="0"/>
              </a:rPr>
              <a:t>COVID-19 and Behavioral Health Disparities for Black and Latino Communities in the U.S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hlinkClick r:id="rId4"/>
              </a:rPr>
              <a:t>https://www.samhsa.gov/sites/default/files/covid19-behavioral-health-disparities-black-latino-communities.pdf</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b="1" dirty="0">
                <a:latin typeface="Arial" panose="020B0604020202020204" pitchFamily="34" charset="0"/>
                <a:cs typeface="Arial" panose="020B0604020202020204" pitchFamily="34" charset="0"/>
              </a:rPr>
              <a:t>Creating Youth &amp; Adult Partnerships:</a:t>
            </a:r>
          </a:p>
          <a:p>
            <a:r>
              <a:rPr lang="en-US" sz="2400" dirty="0">
                <a:latin typeface="Arial" panose="020B0604020202020204" pitchFamily="34" charset="0"/>
                <a:cs typeface="Arial" panose="020B0604020202020204" pitchFamily="34" charset="0"/>
                <a:hlinkClick r:id="rId5"/>
              </a:rPr>
              <a:t>https://www.semanticscholar.org/paper/Youth-Adult-Partnerships-in-Decision-Making%3A-and-an-Zeldin-Petrokubi/1523ac6dc144d65f964e10964868d38b435dc81c</a:t>
            </a:r>
            <a:endParaRPr lang="en-US"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5543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0538" y="3000036"/>
            <a:ext cx="10178322" cy="14921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 &amp; DISCUSSIONS</a:t>
            </a:r>
          </a:p>
        </p:txBody>
      </p:sp>
    </p:spTree>
    <p:extLst>
      <p:ext uri="{BB962C8B-B14F-4D97-AF65-F5344CB8AC3E}">
        <p14:creationId xmlns:p14="http://schemas.microsoft.com/office/powerpoint/2010/main" val="47722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076" y="1142870"/>
            <a:ext cx="7467600" cy="4856714"/>
          </a:xfrm>
          <a:prstGeom prst="rect">
            <a:avLst/>
          </a:prstGeom>
        </p:spPr>
        <p:txBody>
          <a:bodyPr wrap="square">
            <a:spAutoFit/>
          </a:bodyPr>
          <a:lstStyle/>
          <a:p>
            <a:pPr algn="ctr">
              <a:lnSpc>
                <a:spcPct val="90000"/>
              </a:lnSpc>
            </a:pPr>
            <a:r>
              <a:rPr lang="en-US" sz="2400" dirty="0">
                <a:latin typeface="Arial" panose="020B0604020202020204" pitchFamily="34" charset="0"/>
                <a:cs typeface="Arial" panose="020B0604020202020204" pitchFamily="34" charset="0"/>
              </a:rPr>
              <a:t>Contact:</a:t>
            </a:r>
          </a:p>
          <a:p>
            <a:pPr algn="ctr">
              <a:lnSpc>
                <a:spcPct val="90000"/>
              </a:lnSpc>
            </a:pPr>
            <a:r>
              <a:rPr lang="en-US" sz="2400" b="1" dirty="0">
                <a:latin typeface="Arial" panose="020B0604020202020204" pitchFamily="34" charset="0"/>
                <a:cs typeface="Arial" panose="020B0604020202020204" pitchFamily="34" charset="0"/>
              </a:rPr>
              <a:t>Tiara Springer-Love, MSW</a:t>
            </a:r>
          </a:p>
          <a:p>
            <a:pPr algn="ctr">
              <a:lnSpc>
                <a:spcPct val="90000"/>
              </a:lnSpc>
            </a:pPr>
            <a:r>
              <a:rPr lang="en-US" sz="2400" dirty="0">
                <a:latin typeface="Arial" panose="020B0604020202020204" pitchFamily="34" charset="0"/>
                <a:cs typeface="Arial" panose="020B0604020202020204" pitchFamily="34" charset="0"/>
              </a:rPr>
              <a:t>Director of Youth Power</a:t>
            </a:r>
          </a:p>
          <a:p>
            <a:pPr algn="ctr">
              <a:lnSpc>
                <a:spcPct val="90000"/>
              </a:lnSpc>
            </a:pPr>
            <a:endParaRPr lang="en-US" sz="2400" b="1" dirty="0">
              <a:latin typeface="Arial" panose="020B0604020202020204" pitchFamily="34" charset="0"/>
              <a:cs typeface="Arial" panose="020B0604020202020204" pitchFamily="34" charset="0"/>
            </a:endParaRPr>
          </a:p>
          <a:p>
            <a:pPr algn="ctr">
              <a:lnSpc>
                <a:spcPct val="90000"/>
              </a:lnSpc>
            </a:pPr>
            <a:r>
              <a:rPr lang="en-US" sz="2400" dirty="0">
                <a:latin typeface="Arial" panose="020B0604020202020204" pitchFamily="34" charset="0"/>
                <a:cs typeface="Arial" panose="020B0604020202020204" pitchFamily="34" charset="0"/>
              </a:rPr>
              <a:t>Email: </a:t>
            </a:r>
          </a:p>
          <a:p>
            <a:pPr algn="ctr">
              <a:lnSpc>
                <a:spcPct val="90000"/>
              </a:lnSpc>
            </a:pPr>
            <a:r>
              <a:rPr lang="en-US" sz="2400" b="1" dirty="0">
                <a:latin typeface="Arial" panose="020B0604020202020204" pitchFamily="34" charset="0"/>
                <a:cs typeface="Arial" panose="020B0604020202020204" pitchFamily="34" charset="0"/>
              </a:rPr>
              <a:t>TSpringerLove@ftnys.org</a:t>
            </a:r>
          </a:p>
          <a:p>
            <a:pPr algn="ctr">
              <a:lnSpc>
                <a:spcPct val="90000"/>
              </a:lnSpc>
            </a:pPr>
            <a:endParaRPr lang="en-US" sz="2400" b="1" dirty="0">
              <a:latin typeface="Arial" panose="020B0604020202020204" pitchFamily="34" charset="0"/>
              <a:cs typeface="Arial" panose="020B0604020202020204" pitchFamily="34" charset="0"/>
            </a:endParaRPr>
          </a:p>
          <a:p>
            <a:pPr algn="ctr">
              <a:lnSpc>
                <a:spcPct val="90000"/>
              </a:lnSpc>
            </a:pPr>
            <a:r>
              <a:rPr lang="en-US" sz="2400" dirty="0">
                <a:latin typeface="Arial" panose="020B0604020202020204" pitchFamily="34" charset="0"/>
                <a:cs typeface="Arial" panose="020B0604020202020204" pitchFamily="34" charset="0"/>
              </a:rPr>
              <a:t>Phone: </a:t>
            </a:r>
          </a:p>
          <a:p>
            <a:pPr algn="ctr">
              <a:lnSpc>
                <a:spcPct val="90000"/>
              </a:lnSpc>
            </a:pPr>
            <a:r>
              <a:rPr lang="en-US" sz="2400" b="1" dirty="0">
                <a:latin typeface="Arial" panose="020B0604020202020204" pitchFamily="34" charset="0"/>
                <a:cs typeface="Arial" panose="020B0604020202020204" pitchFamily="34" charset="0"/>
              </a:rPr>
              <a:t>518-478-3769</a:t>
            </a:r>
          </a:p>
          <a:p>
            <a:pPr algn="ctr">
              <a:lnSpc>
                <a:spcPct val="90000"/>
              </a:lnSpc>
            </a:pPr>
            <a:endParaRPr lang="en-US" sz="2400" dirty="0">
              <a:solidFill>
                <a:schemeClr val="tx2"/>
              </a:solidFill>
              <a:latin typeface="Arial" panose="020B0604020202020204" pitchFamily="34" charset="0"/>
              <a:cs typeface="Arial" panose="020B0604020202020204" pitchFamily="34" charset="0"/>
            </a:endParaRPr>
          </a:p>
          <a:p>
            <a:pPr algn="ctr">
              <a:lnSpc>
                <a:spcPct val="90000"/>
              </a:lnSpc>
            </a:pPr>
            <a:r>
              <a:rPr lang="en-US" sz="2400" dirty="0">
                <a:solidFill>
                  <a:schemeClr val="tx2"/>
                </a:solidFill>
                <a:latin typeface="Arial" panose="020B0604020202020204" pitchFamily="34" charset="0"/>
                <a:cs typeface="Arial" panose="020B0604020202020204" pitchFamily="34" charset="0"/>
              </a:rPr>
              <a:t>Connect with Us</a:t>
            </a:r>
          </a:p>
          <a:p>
            <a:pPr algn="ctr">
              <a:lnSpc>
                <a:spcPct val="90000"/>
              </a:lnSpc>
            </a:pPr>
            <a:r>
              <a:rPr lang="en-US" sz="2400" b="1" dirty="0">
                <a:latin typeface="Arial" panose="020B0604020202020204" pitchFamily="34" charset="0"/>
                <a:cs typeface="Arial" panose="020B0604020202020204" pitchFamily="34" charset="0"/>
                <a:hlinkClick r:id="rId2"/>
              </a:rPr>
              <a:t>www.ftnys.org</a:t>
            </a:r>
            <a:endParaRPr lang="en-US" sz="2400" b="1" dirty="0">
              <a:latin typeface="Arial" panose="020B0604020202020204" pitchFamily="34" charset="0"/>
              <a:cs typeface="Arial" panose="020B0604020202020204" pitchFamily="34" charset="0"/>
            </a:endParaRPr>
          </a:p>
          <a:p>
            <a:pPr algn="ctr">
              <a:lnSpc>
                <a:spcPct val="90000"/>
              </a:lnSpc>
            </a:pPr>
            <a:r>
              <a:rPr lang="en-US" sz="2800" b="1" dirty="0">
                <a:latin typeface="Arial" panose="020B0604020202020204" pitchFamily="34" charset="0"/>
                <a:cs typeface="Arial" panose="020B0604020202020204" pitchFamily="34" charset="0"/>
              </a:rPr>
              <a:t>@YOUTHPOWERNY</a:t>
            </a:r>
          </a:p>
          <a:p>
            <a:pPr algn="ctr">
              <a:lnSpc>
                <a:spcPct val="90000"/>
              </a:lnSpc>
            </a:pPr>
            <a:r>
              <a:rPr lang="en-US" sz="2800" b="1" dirty="0">
                <a:latin typeface="Arial" panose="020B0604020202020204" pitchFamily="34" charset="0"/>
                <a:cs typeface="Arial" panose="020B0604020202020204" pitchFamily="34" charset="0"/>
              </a:rPr>
              <a:t>@Youth Power</a:t>
            </a:r>
          </a:p>
        </p:txBody>
      </p:sp>
      <p:pic>
        <p:nvPicPr>
          <p:cNvPr id="4" name="Picture 3" descr="File:Instagram logo 2016.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12" y="5076805"/>
            <a:ext cx="540970" cy="540970"/>
          </a:xfrm>
          <a:prstGeom prst="rect">
            <a:avLst/>
          </a:prstGeom>
        </p:spPr>
      </p:pic>
      <p:pic>
        <p:nvPicPr>
          <p:cNvPr id="5" name="Picture 4" descr="Facebook - Wikiquo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787" y="5500174"/>
            <a:ext cx="553532" cy="553532"/>
          </a:xfrm>
          <a:prstGeom prst="rect">
            <a:avLst/>
          </a:prstGeom>
        </p:spPr>
      </p:pic>
      <p:sp>
        <p:nvSpPr>
          <p:cNvPr id="6" name="Rectangle 5">
            <a:extLst>
              <a:ext uri="{FF2B5EF4-FFF2-40B4-BE49-F238E27FC236}">
                <a16:creationId xmlns:a16="http://schemas.microsoft.com/office/drawing/2014/main" id="{9F0EF8BF-BF2E-4B5A-B67B-2400019695DE}"/>
              </a:ext>
            </a:extLst>
          </p:cNvPr>
          <p:cNvSpPr/>
          <p:nvPr/>
        </p:nvSpPr>
        <p:spPr>
          <a:xfrm>
            <a:off x="4724400" y="975393"/>
            <a:ext cx="7467600" cy="5078313"/>
          </a:xfrm>
          <a:prstGeom prst="rect">
            <a:avLst/>
          </a:prstGeom>
        </p:spPr>
        <p:txBody>
          <a:bodyPr wrap="square">
            <a:spAutoFit/>
          </a:bodyPr>
          <a:lstStyle/>
          <a:p>
            <a:pPr algn="ctr">
              <a:lnSpc>
                <a:spcPct val="90000"/>
              </a:lnSpc>
            </a:pPr>
            <a:r>
              <a:rPr lang="en-US" sz="2400" dirty="0">
                <a:latin typeface="Arial" panose="020B0604020202020204" pitchFamily="34" charset="0"/>
                <a:cs typeface="Arial" panose="020B0604020202020204" pitchFamily="34" charset="0"/>
              </a:rPr>
              <a:t>Contact:</a:t>
            </a:r>
          </a:p>
          <a:p>
            <a:pPr algn="ctr">
              <a:lnSpc>
                <a:spcPct val="90000"/>
              </a:lnSpc>
            </a:pPr>
            <a:r>
              <a:rPr lang="en-US" sz="2400" b="1" dirty="0">
                <a:latin typeface="Arial" panose="020B0604020202020204" pitchFamily="34" charset="0"/>
                <a:cs typeface="Arial" panose="020B0604020202020204" pitchFamily="34" charset="0"/>
              </a:rPr>
              <a:t>Robbie Lettieri,</a:t>
            </a:r>
          </a:p>
          <a:p>
            <a:pPr algn="ctr">
              <a:lnSpc>
                <a:spcPct val="90000"/>
              </a:lnSpc>
            </a:pPr>
            <a:r>
              <a:rPr lang="en-US" sz="2000" dirty="0">
                <a:latin typeface="Arial" panose="020B0604020202020204" pitchFamily="34" charset="0"/>
                <a:cs typeface="Arial" panose="020B0604020202020204" pitchFamily="34" charset="0"/>
              </a:rPr>
              <a:t>Youth Peer Services </a:t>
            </a:r>
          </a:p>
          <a:p>
            <a:pPr algn="ctr">
              <a:lnSpc>
                <a:spcPct val="90000"/>
              </a:lnSpc>
            </a:pPr>
            <a:r>
              <a:rPr lang="en-US" sz="2000" dirty="0">
                <a:latin typeface="Arial" panose="020B0604020202020204" pitchFamily="34" charset="0"/>
                <a:cs typeface="Arial" panose="020B0604020202020204" pitchFamily="34" charset="0"/>
              </a:rPr>
              <a:t>Training and Credentialing Manger</a:t>
            </a:r>
          </a:p>
          <a:p>
            <a:pPr algn="ctr">
              <a:lnSpc>
                <a:spcPct val="90000"/>
              </a:lnSpc>
            </a:pPr>
            <a:endParaRPr lang="en-US" sz="2400" b="1" dirty="0">
              <a:latin typeface="Arial" panose="020B0604020202020204" pitchFamily="34" charset="0"/>
              <a:cs typeface="Arial" panose="020B0604020202020204" pitchFamily="34" charset="0"/>
            </a:endParaRPr>
          </a:p>
          <a:p>
            <a:pPr algn="ctr">
              <a:lnSpc>
                <a:spcPct val="90000"/>
              </a:lnSpc>
            </a:pPr>
            <a:r>
              <a:rPr lang="en-US" sz="2400" dirty="0">
                <a:latin typeface="Arial" panose="020B0604020202020204" pitchFamily="34" charset="0"/>
                <a:cs typeface="Arial" panose="020B0604020202020204" pitchFamily="34" charset="0"/>
              </a:rPr>
              <a:t>Email: </a:t>
            </a:r>
          </a:p>
          <a:p>
            <a:pPr algn="ctr">
              <a:lnSpc>
                <a:spcPct val="90000"/>
              </a:lnSpc>
            </a:pPr>
            <a:r>
              <a:rPr lang="en-US" sz="2400" b="1" dirty="0">
                <a:latin typeface="Arial" panose="020B0604020202020204" pitchFamily="34" charset="0"/>
                <a:cs typeface="Arial" panose="020B0604020202020204" pitchFamily="34" charset="0"/>
              </a:rPr>
              <a:t>Rlettieri@ftnys.org</a:t>
            </a:r>
          </a:p>
          <a:p>
            <a:pPr algn="ctr">
              <a:lnSpc>
                <a:spcPct val="90000"/>
              </a:lnSpc>
            </a:pPr>
            <a:endParaRPr lang="en-US" sz="2400" b="1" dirty="0">
              <a:latin typeface="Arial" panose="020B0604020202020204" pitchFamily="34" charset="0"/>
              <a:cs typeface="Arial" panose="020B0604020202020204" pitchFamily="34" charset="0"/>
            </a:endParaRPr>
          </a:p>
          <a:p>
            <a:pPr algn="ctr">
              <a:lnSpc>
                <a:spcPct val="90000"/>
              </a:lnSpc>
            </a:pPr>
            <a:r>
              <a:rPr lang="en-US" sz="2400" dirty="0">
                <a:latin typeface="Arial" panose="020B0604020202020204" pitchFamily="34" charset="0"/>
                <a:cs typeface="Arial" panose="020B0604020202020204" pitchFamily="34" charset="0"/>
              </a:rPr>
              <a:t>Phone: </a:t>
            </a:r>
          </a:p>
          <a:p>
            <a:pPr algn="ctr">
              <a:lnSpc>
                <a:spcPct val="90000"/>
              </a:lnSpc>
            </a:pPr>
            <a:r>
              <a:rPr lang="en-US" sz="2400" b="1" dirty="0">
                <a:latin typeface="Arial" panose="020B0604020202020204" pitchFamily="34" charset="0"/>
                <a:cs typeface="Arial" panose="020B0604020202020204" pitchFamily="34" charset="0"/>
              </a:rPr>
              <a:t>585-866-9333</a:t>
            </a:r>
          </a:p>
          <a:p>
            <a:pPr algn="ctr">
              <a:lnSpc>
                <a:spcPct val="90000"/>
              </a:lnSpc>
            </a:pPr>
            <a:endParaRPr lang="en-US" sz="2400" dirty="0">
              <a:solidFill>
                <a:schemeClr val="tx2"/>
              </a:solidFill>
              <a:latin typeface="Arial" panose="020B0604020202020204" pitchFamily="34" charset="0"/>
              <a:cs typeface="Arial" panose="020B0604020202020204" pitchFamily="34" charset="0"/>
            </a:endParaRPr>
          </a:p>
          <a:p>
            <a:pPr algn="ctr">
              <a:lnSpc>
                <a:spcPct val="90000"/>
              </a:lnSpc>
            </a:pPr>
            <a:r>
              <a:rPr lang="en-US" sz="2400" dirty="0">
                <a:solidFill>
                  <a:schemeClr val="tx2"/>
                </a:solidFill>
                <a:latin typeface="Arial" panose="020B0604020202020204" pitchFamily="34" charset="0"/>
                <a:cs typeface="Arial" panose="020B0604020202020204" pitchFamily="34" charset="0"/>
              </a:rPr>
              <a:t>Connect with Us</a:t>
            </a:r>
          </a:p>
          <a:p>
            <a:pPr algn="ctr">
              <a:lnSpc>
                <a:spcPct val="90000"/>
              </a:lnSpc>
            </a:pPr>
            <a:r>
              <a:rPr lang="en-US" sz="2400" b="1" dirty="0">
                <a:latin typeface="Arial" panose="020B0604020202020204" pitchFamily="34" charset="0"/>
                <a:cs typeface="Arial" panose="020B0604020202020204" pitchFamily="34" charset="0"/>
                <a:hlinkClick r:id="rId2"/>
              </a:rPr>
              <a:t>www.ftnys.org</a:t>
            </a:r>
            <a:endParaRPr lang="en-US" sz="2400" b="1" dirty="0">
              <a:latin typeface="Arial" panose="020B0604020202020204" pitchFamily="34" charset="0"/>
              <a:cs typeface="Arial" panose="020B0604020202020204" pitchFamily="34" charset="0"/>
            </a:endParaRPr>
          </a:p>
          <a:p>
            <a:pPr algn="ctr">
              <a:lnSpc>
                <a:spcPct val="90000"/>
              </a:lnSpc>
            </a:pPr>
            <a:r>
              <a:rPr lang="en-US" sz="2800" b="1" dirty="0">
                <a:latin typeface="Arial" panose="020B0604020202020204" pitchFamily="34" charset="0"/>
                <a:cs typeface="Arial" panose="020B0604020202020204" pitchFamily="34" charset="0"/>
              </a:rPr>
              <a:t>@YOUTHPOWERNY</a:t>
            </a:r>
          </a:p>
          <a:p>
            <a:pPr algn="ctr">
              <a:lnSpc>
                <a:spcPct val="90000"/>
              </a:lnSpc>
            </a:pPr>
            <a:r>
              <a:rPr lang="en-US" sz="2800" b="1" dirty="0">
                <a:latin typeface="Arial" panose="020B0604020202020204" pitchFamily="34" charset="0"/>
                <a:cs typeface="Arial" panose="020B0604020202020204" pitchFamily="34" charset="0"/>
              </a:rPr>
              <a:t>@Youth Power</a:t>
            </a:r>
          </a:p>
        </p:txBody>
      </p:sp>
      <p:pic>
        <p:nvPicPr>
          <p:cNvPr id="7" name="Picture 6" descr="File:Instagram logo 2016.svg - Wikipedia">
            <a:extLst>
              <a:ext uri="{FF2B5EF4-FFF2-40B4-BE49-F238E27FC236}">
                <a16:creationId xmlns:a16="http://schemas.microsoft.com/office/drawing/2014/main" id="{3DB01723-3858-4697-AFBF-FD5BC1714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302" y="5114874"/>
            <a:ext cx="540970" cy="540970"/>
          </a:xfrm>
          <a:prstGeom prst="rect">
            <a:avLst/>
          </a:prstGeom>
        </p:spPr>
      </p:pic>
      <p:pic>
        <p:nvPicPr>
          <p:cNvPr id="8" name="Picture 7" descr="Facebook - Wikiquote">
            <a:extLst>
              <a:ext uri="{FF2B5EF4-FFF2-40B4-BE49-F238E27FC236}">
                <a16:creationId xmlns:a16="http://schemas.microsoft.com/office/drawing/2014/main" id="{ADA28C5C-E18D-4220-9A9F-4C59D28D3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825" y="5557229"/>
            <a:ext cx="540970" cy="540970"/>
          </a:xfrm>
          <a:prstGeom prst="rect">
            <a:avLst/>
          </a:prstGeom>
        </p:spPr>
      </p:pic>
    </p:spTree>
    <p:extLst>
      <p:ext uri="{BB962C8B-B14F-4D97-AF65-F5344CB8AC3E}">
        <p14:creationId xmlns:p14="http://schemas.microsoft.com/office/powerpoint/2010/main" val="159207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CFD4-2863-48BF-93F4-BB98ADB02BF6}"/>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FTNYS Goal</a:t>
            </a:r>
          </a:p>
        </p:txBody>
      </p:sp>
      <p:sp>
        <p:nvSpPr>
          <p:cNvPr id="3" name="Content Placeholder 2">
            <a:extLst>
              <a:ext uri="{FF2B5EF4-FFF2-40B4-BE49-F238E27FC236}">
                <a16:creationId xmlns:a16="http://schemas.microsoft.com/office/drawing/2014/main" id="{018E3E48-AF99-44B0-BC44-D9472F900A27}"/>
              </a:ext>
            </a:extLst>
          </p:cNvPr>
          <p:cNvSpPr>
            <a:spLocks noGrp="1"/>
          </p:cNvSpPr>
          <p:nvPr>
            <p:ph idx="1"/>
          </p:nvPr>
        </p:nvSpPr>
        <p:spPr>
          <a:xfrm>
            <a:off x="838200" y="1444625"/>
            <a:ext cx="10515600" cy="4351338"/>
          </a:xfrm>
        </p:spPr>
        <p:txBody>
          <a:bodyPr>
            <a:normAutofit/>
          </a:bodyPr>
          <a:lstStyle/>
          <a:p>
            <a:pPr marL="0" indent="0" algn="ctr">
              <a:buNone/>
            </a:pPr>
            <a:r>
              <a:rPr lang="en-US" dirty="0">
                <a:latin typeface="Arial" panose="020B0604020202020204" pitchFamily="34" charset="0"/>
                <a:cs typeface="Arial" panose="020B0604020202020204" pitchFamily="34" charset="0"/>
              </a:rPr>
              <a:t>Our goal is to ensure that ALL children and youth have the support they need in order to succeed. </a:t>
            </a:r>
          </a:p>
          <a:p>
            <a:pPr marL="0" indent="0">
              <a:buNone/>
            </a:pPr>
            <a:endParaRPr lang="en-US" dirty="0"/>
          </a:p>
          <a:p>
            <a:pPr marL="0" indent="0" algn="ctr">
              <a:buNone/>
            </a:pPr>
            <a:r>
              <a:rPr lang="en-US" sz="4400" b="1" dirty="0">
                <a:latin typeface="Arial" panose="020B0604020202020204" pitchFamily="34" charset="0"/>
                <a:cs typeface="Arial" panose="020B0604020202020204" pitchFamily="34" charset="0"/>
              </a:rPr>
              <a:t>Youth Power</a:t>
            </a:r>
          </a:p>
          <a:p>
            <a:pPr marL="0" indent="0" algn="ctr">
              <a:buNone/>
            </a:pPr>
            <a:r>
              <a:rPr lang="en-US" dirty="0">
                <a:latin typeface="Arial" panose="020B0604020202020204" pitchFamily="34" charset="0"/>
                <a:cs typeface="Arial" panose="020B0604020202020204" pitchFamily="34" charset="0"/>
              </a:rPr>
              <a:t>Youth Power is the New York State network of young people who have been labeled and are seeking change.  Together, we have decided to speak up about our experiences because no one knows what it is like for us better than we do.</a:t>
            </a:r>
          </a:p>
        </p:txBody>
      </p:sp>
    </p:spTree>
    <p:extLst>
      <p:ext uri="{BB962C8B-B14F-4D97-AF65-F5344CB8AC3E}">
        <p14:creationId xmlns:p14="http://schemas.microsoft.com/office/powerpoint/2010/main" val="49492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355E-89B1-4011-93DD-80E301E9D897}"/>
              </a:ext>
            </a:extLst>
          </p:cNvPr>
          <p:cNvSpPr>
            <a:spLocks noGrp="1"/>
          </p:cNvSpPr>
          <p:nvPr>
            <p:ph type="title"/>
          </p:nvPr>
        </p:nvSpPr>
        <p:spPr/>
        <p:txBody>
          <a:bodyPr>
            <a:noAutofit/>
          </a:bodyPr>
          <a:lstStyle/>
          <a:p>
            <a:pPr algn="ctr"/>
            <a:r>
              <a:rPr lang="en-US" sz="3600" b="1">
                <a:latin typeface="Arial" panose="020B0604020202020204" pitchFamily="34" charset="0"/>
                <a:cs typeface="Arial" panose="020B0604020202020204" pitchFamily="34" charset="0"/>
              </a:rPr>
              <a:t>Principles of Youth Peer Support</a:t>
            </a:r>
          </a:p>
        </p:txBody>
      </p:sp>
      <p:sp>
        <p:nvSpPr>
          <p:cNvPr id="3" name="Content Placeholder 2">
            <a:extLst>
              <a:ext uri="{FF2B5EF4-FFF2-40B4-BE49-F238E27FC236}">
                <a16:creationId xmlns:a16="http://schemas.microsoft.com/office/drawing/2014/main" id="{D351E1DB-E7A8-4507-9141-A6B48C6C3567}"/>
              </a:ext>
            </a:extLst>
          </p:cNvPr>
          <p:cNvSpPr>
            <a:spLocks noGrp="1"/>
          </p:cNvSpPr>
          <p:nvPr>
            <p:ph idx="1"/>
          </p:nvPr>
        </p:nvSpPr>
        <p:spPr>
          <a:xfrm>
            <a:off x="2152650" y="1856318"/>
            <a:ext cx="7886700" cy="3813175"/>
          </a:xfrm>
        </p:spPr>
        <p:txBody>
          <a:bodyPr>
            <a:normAutofit/>
          </a:bodyPr>
          <a:lstStyle/>
          <a:p>
            <a:r>
              <a:rPr lang="en-US" dirty="0"/>
              <a:t>Youth Guided</a:t>
            </a:r>
          </a:p>
          <a:p>
            <a:r>
              <a:rPr lang="en-US" dirty="0"/>
              <a:t>Partner with Young People</a:t>
            </a:r>
          </a:p>
          <a:p>
            <a:r>
              <a:rPr lang="en-US" dirty="0"/>
              <a:t>Promote Independent Recovery</a:t>
            </a:r>
          </a:p>
          <a:p>
            <a:r>
              <a:rPr lang="en-US" dirty="0"/>
              <a:t>Provides Mentoring</a:t>
            </a:r>
          </a:p>
          <a:p>
            <a:r>
              <a:rPr lang="en-US" dirty="0"/>
              <a:t>Promotes Advocacy</a:t>
            </a:r>
          </a:p>
          <a:p>
            <a:r>
              <a:rPr lang="en-US" dirty="0"/>
              <a:t>Culturally Curious/Humble</a:t>
            </a:r>
          </a:p>
        </p:txBody>
      </p:sp>
      <p:pic>
        <p:nvPicPr>
          <p:cNvPr id="6" name="Shape 581">
            <a:extLst>
              <a:ext uri="{FF2B5EF4-FFF2-40B4-BE49-F238E27FC236}">
                <a16:creationId xmlns:a16="http://schemas.microsoft.com/office/drawing/2014/main" id="{33D5A2EC-B72F-4952-AF74-F60DD154B5AF}"/>
              </a:ext>
            </a:extLst>
          </p:cNvPr>
          <p:cNvPicPr preferRelativeResize="0"/>
          <p:nvPr/>
        </p:nvPicPr>
        <p:blipFill>
          <a:blip r:embed="rId3">
            <a:alphaModFix/>
          </a:blip>
          <a:stretch>
            <a:fillRect/>
          </a:stretch>
        </p:blipFill>
        <p:spPr>
          <a:xfrm>
            <a:off x="6744682" y="2204708"/>
            <a:ext cx="3119451" cy="2790625"/>
          </a:xfrm>
          <a:prstGeom prst="rect">
            <a:avLst/>
          </a:prstGeom>
          <a:noFill/>
          <a:ln>
            <a:noFill/>
          </a:ln>
        </p:spPr>
      </p:pic>
    </p:spTree>
    <p:extLst>
      <p:ext uri="{BB962C8B-B14F-4D97-AF65-F5344CB8AC3E}">
        <p14:creationId xmlns:p14="http://schemas.microsoft.com/office/powerpoint/2010/main" val="50680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CDD0-50B1-4960-8557-63EA5A80DDD2}"/>
              </a:ext>
            </a:extLst>
          </p:cNvPr>
          <p:cNvSpPr>
            <a:spLocks noGrp="1"/>
          </p:cNvSpPr>
          <p:nvPr>
            <p:ph type="title"/>
          </p:nvPr>
        </p:nvSpPr>
        <p:spPr>
          <a:xfrm>
            <a:off x="838199" y="566320"/>
            <a:ext cx="10515600" cy="1325563"/>
          </a:xfrm>
        </p:spPr>
        <p:txBody>
          <a:bodyPr/>
          <a:lstStyle/>
          <a:p>
            <a:pPr algn="ctr"/>
            <a:r>
              <a:rPr lang="en-US" b="1" dirty="0">
                <a:latin typeface="Arial" panose="020B0604020202020204" pitchFamily="34" charset="0"/>
                <a:cs typeface="Arial" panose="020B0604020202020204" pitchFamily="34" charset="0"/>
              </a:rPr>
              <a:t>What’s Your Comfort Level?</a:t>
            </a:r>
          </a:p>
        </p:txBody>
      </p:sp>
      <p:sp>
        <p:nvSpPr>
          <p:cNvPr id="3" name="Content Placeholder 2">
            <a:extLst>
              <a:ext uri="{FF2B5EF4-FFF2-40B4-BE49-F238E27FC236}">
                <a16:creationId xmlns:a16="http://schemas.microsoft.com/office/drawing/2014/main" id="{4654A765-D9D0-42E0-BAF8-6928717B13CC}"/>
              </a:ext>
            </a:extLst>
          </p:cNvPr>
          <p:cNvSpPr>
            <a:spLocks noGrp="1"/>
          </p:cNvSpPr>
          <p:nvPr>
            <p:ph idx="1"/>
          </p:nvPr>
        </p:nvSpPr>
        <p:spPr>
          <a:xfrm>
            <a:off x="152401" y="2031166"/>
            <a:ext cx="11501014" cy="3982187"/>
          </a:xfrm>
        </p:spPr>
        <p:txBody>
          <a:bodyPr>
            <a:normAutofit/>
          </a:bodyPr>
          <a:lstStyle/>
          <a:p>
            <a:pPr marL="457200" lvl="1" indent="0" algn="ctr">
              <a:buNone/>
            </a:pPr>
            <a:r>
              <a:rPr lang="en-US" sz="3200" b="1" dirty="0">
                <a:latin typeface="Arial" panose="020B0604020202020204" pitchFamily="34" charset="0"/>
                <a:cs typeface="Arial" panose="020B0604020202020204" pitchFamily="34" charset="0"/>
              </a:rPr>
              <a:t>What is your comfort level with engaging young adults?</a:t>
            </a:r>
            <a:endParaRPr lang="en-US" sz="3200" dirty="0">
              <a:latin typeface="Arial" panose="020B0604020202020204" pitchFamily="34" charset="0"/>
              <a:cs typeface="Arial" panose="020B0604020202020204" pitchFamily="34" charset="0"/>
            </a:endParaRPr>
          </a:p>
          <a:p>
            <a:pPr marL="914400" lvl="1" indent="-457200">
              <a:lnSpc>
                <a:spcPct val="200000"/>
              </a:lnSpc>
              <a:buAutoNum type="arabicPeriod"/>
            </a:pPr>
            <a:r>
              <a:rPr lang="en-US" sz="3200" dirty="0">
                <a:latin typeface="Arial" panose="020B0604020202020204" pitchFamily="34" charset="0"/>
                <a:cs typeface="Arial" panose="020B0604020202020204" pitchFamily="34" charset="0"/>
              </a:rPr>
              <a:t>Not Comfortable at all</a:t>
            </a:r>
          </a:p>
          <a:p>
            <a:pPr marL="914400" lvl="1" indent="-457200">
              <a:lnSpc>
                <a:spcPct val="200000"/>
              </a:lnSpc>
              <a:buAutoNum type="arabicPeriod"/>
            </a:pPr>
            <a:r>
              <a:rPr lang="en-US" sz="3200" dirty="0">
                <a:latin typeface="Arial" panose="020B0604020202020204" pitchFamily="34" charset="0"/>
                <a:cs typeface="Arial" panose="020B0604020202020204" pitchFamily="34" charset="0"/>
              </a:rPr>
              <a:t>Somewhat comfortable</a:t>
            </a:r>
          </a:p>
          <a:p>
            <a:pPr marL="914400" lvl="1" indent="-457200">
              <a:lnSpc>
                <a:spcPct val="200000"/>
              </a:lnSpc>
              <a:buAutoNum type="arabicPeriod"/>
            </a:pPr>
            <a:r>
              <a:rPr lang="en-US" sz="3200" dirty="0">
                <a:latin typeface="Arial" panose="020B0604020202020204" pitchFamily="34" charset="0"/>
                <a:cs typeface="Arial" panose="020B0604020202020204" pitchFamily="34" charset="0"/>
              </a:rPr>
              <a:t>Very comfortable</a:t>
            </a:r>
          </a:p>
          <a:p>
            <a:pPr marL="0" indent="0">
              <a:buNone/>
            </a:pPr>
            <a:endParaRPr lang="en-US" dirty="0"/>
          </a:p>
        </p:txBody>
      </p:sp>
    </p:spTree>
    <p:extLst>
      <p:ext uri="{BB962C8B-B14F-4D97-AF65-F5344CB8AC3E}">
        <p14:creationId xmlns:p14="http://schemas.microsoft.com/office/powerpoint/2010/main" val="307599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A3CB-610D-433A-A2B6-DC17C643A22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What is Youth Engagement?</a:t>
            </a:r>
          </a:p>
        </p:txBody>
      </p:sp>
      <p:sp>
        <p:nvSpPr>
          <p:cNvPr id="3" name="Content Placeholder 2">
            <a:extLst>
              <a:ext uri="{FF2B5EF4-FFF2-40B4-BE49-F238E27FC236}">
                <a16:creationId xmlns:a16="http://schemas.microsoft.com/office/drawing/2014/main" id="{FDE21909-F1E2-4FB1-9128-346A100A5612}"/>
              </a:ext>
            </a:extLst>
          </p:cNvPr>
          <p:cNvSpPr>
            <a:spLocks noGrp="1"/>
          </p:cNvSpPr>
          <p:nvPr>
            <p:ph idx="1"/>
          </p:nvPr>
        </p:nvSpPr>
        <p:spPr>
          <a:xfrm>
            <a:off x="1223210" y="836271"/>
            <a:ext cx="9745579" cy="5492339"/>
          </a:xfrm>
        </p:spPr>
        <p:txBody>
          <a:bodyPr>
            <a:normAutofit fontScale="92500" lnSpcReduction="10000"/>
          </a:body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600" b="1"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Youth engagement is the result when young people are involved in responsible, challenging actions to create positive social change. This means involving youth in planning and in making decisions that affect themselves and others.</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Youth engagement happens in youth-adult partnership that are structured so that both groups contribute, teach, and learn from each other.</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Other phrases for “youth engagement”</a:t>
            </a: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Youth Guided</a:t>
            </a: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Youth Voice</a:t>
            </a: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Youth Participation</a:t>
            </a: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Youth in Governance</a:t>
            </a:r>
          </a:p>
          <a:p>
            <a:endParaRPr lang="en-US" dirty="0"/>
          </a:p>
          <a:p>
            <a:endParaRPr lang="en-US" dirty="0"/>
          </a:p>
        </p:txBody>
      </p:sp>
      <p:sp>
        <p:nvSpPr>
          <p:cNvPr id="5" name="TextBox 4"/>
          <p:cNvSpPr txBox="1"/>
          <p:nvPr/>
        </p:nvSpPr>
        <p:spPr>
          <a:xfrm>
            <a:off x="6095999" y="6087433"/>
            <a:ext cx="7650866" cy="276999"/>
          </a:xfrm>
          <a:prstGeom prst="rect">
            <a:avLst/>
          </a:prstGeom>
          <a:noFill/>
        </p:spPr>
        <p:txBody>
          <a:bodyPr wrap="square" rtlCol="0">
            <a:spAutoFit/>
          </a:bodyPr>
          <a:lstStyle/>
          <a:p>
            <a:r>
              <a:rPr lang="en-US" sz="1200" dirty="0"/>
              <a:t>http://actforyouth.net/youth_development/engagement/</a:t>
            </a:r>
          </a:p>
        </p:txBody>
      </p:sp>
    </p:spTree>
    <p:extLst>
      <p:ext uri="{BB962C8B-B14F-4D97-AF65-F5344CB8AC3E}">
        <p14:creationId xmlns:p14="http://schemas.microsoft.com/office/powerpoint/2010/main" val="377679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A3CB-610D-433A-A2B6-DC17C643A22E}"/>
              </a:ext>
            </a:extLst>
          </p:cNvPr>
          <p:cNvSpPr>
            <a:spLocks noGrp="1"/>
          </p:cNvSpPr>
          <p:nvPr>
            <p:ph type="title"/>
          </p:nvPr>
        </p:nvSpPr>
        <p:spPr>
          <a:xfrm>
            <a:off x="839788" y="292936"/>
            <a:ext cx="10515600" cy="1325563"/>
          </a:xfrm>
        </p:spPr>
        <p:txBody>
          <a:bodyPr/>
          <a:lstStyle/>
          <a:p>
            <a:pPr algn="ctr"/>
            <a:r>
              <a:rPr lang="en-US" b="1" dirty="0">
                <a:latin typeface="Arial" panose="020B0604020202020204" pitchFamily="34" charset="0"/>
                <a:cs typeface="Arial" panose="020B0604020202020204" pitchFamily="34" charset="0"/>
              </a:rPr>
              <a:t>Why Do We Need Youth Engagement?</a:t>
            </a:r>
          </a:p>
        </p:txBody>
      </p:sp>
      <p:sp>
        <p:nvSpPr>
          <p:cNvPr id="12" name="Content Placeholder 2"/>
          <p:cNvSpPr>
            <a:spLocks noGrp="1"/>
          </p:cNvSpPr>
          <p:nvPr>
            <p:ph idx="1"/>
          </p:nvPr>
        </p:nvSpPr>
        <p:spPr>
          <a:xfrm>
            <a:off x="1111808" y="1874516"/>
            <a:ext cx="9971560" cy="4899263"/>
          </a:xfrm>
        </p:spPr>
        <p:txBody>
          <a:bodyPr>
            <a:normAutofit fontScale="85000" lnSpcReduction="20000"/>
          </a:bodyPr>
          <a:lstStyle/>
          <a:p>
            <a:pPr marL="457200" lvl="1" indent="0">
              <a:buNone/>
            </a:pPr>
            <a:endParaRPr lang="en-US" sz="2400" dirty="0">
              <a:latin typeface="Arial" panose="020B0604020202020204" pitchFamily="34" charset="0"/>
              <a:cs typeface="Arial" panose="020B0604020202020204" pitchFamily="34" charset="0"/>
            </a:endParaRPr>
          </a:p>
          <a:p>
            <a:pPr marL="342900" indent="-342900">
              <a:lnSpc>
                <a:spcPct val="110000"/>
              </a:lnSpc>
              <a:buFont typeface="Arial" panose="020B0604020202020204" pitchFamily="34" charset="0"/>
              <a:buChar char="•"/>
            </a:pPr>
            <a:r>
              <a:rPr lang="en-US" sz="2400" b="0" dirty="0">
                <a:latin typeface="Arial" panose="020B0604020202020204" pitchFamily="34" charset="0"/>
                <a:cs typeface="Arial" panose="020B0604020202020204" pitchFamily="34" charset="0"/>
              </a:rPr>
              <a:t>Young people benefit by gaining skills, knowledge, self-esteem, and connectedness.</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 </a:t>
            </a:r>
          </a:p>
          <a:p>
            <a:pPr marL="342900" indent="-342900">
              <a:lnSpc>
                <a:spcPct val="110000"/>
              </a:lnSpc>
              <a:buFont typeface="Arial" panose="020B0604020202020204" pitchFamily="34" charset="0"/>
              <a:buChar char="•"/>
            </a:pPr>
            <a:r>
              <a:rPr lang="en-US" sz="2400" b="0" dirty="0">
                <a:latin typeface="Arial" panose="020B0604020202020204" pitchFamily="34" charset="0"/>
                <a:cs typeface="Arial" panose="020B0604020202020204" pitchFamily="34" charset="0"/>
              </a:rPr>
              <a:t>Adults benefit by enhancing their own competencies, learning to better understand and value youth, and increasing their commitment and energy to their organizations.</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 </a:t>
            </a:r>
          </a:p>
          <a:p>
            <a:pPr marL="342900" indent="-342900">
              <a:lnSpc>
                <a:spcPct val="110000"/>
              </a:lnSpc>
              <a:buFont typeface="Arial" panose="020B0604020202020204" pitchFamily="34" charset="0"/>
              <a:buChar char="•"/>
            </a:pPr>
            <a:r>
              <a:rPr lang="en-US" sz="2400" b="0" dirty="0">
                <a:latin typeface="Arial" panose="020B0604020202020204" pitchFamily="34" charset="0"/>
                <a:cs typeface="Arial" panose="020B0604020202020204" pitchFamily="34" charset="0"/>
              </a:rPr>
              <a:t>Organizations benefit by improving their programs, gaining community recognition, and attracting funders.</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 </a:t>
            </a:r>
          </a:p>
          <a:p>
            <a:pPr marL="342900" indent="-342900">
              <a:lnSpc>
                <a:spcPct val="110000"/>
              </a:lnSpc>
              <a:buFont typeface="Arial" panose="020B0604020202020204" pitchFamily="34" charset="0"/>
              <a:buChar char="•"/>
            </a:pPr>
            <a:r>
              <a:rPr lang="en-US" sz="2400" b="0" dirty="0">
                <a:latin typeface="Arial" panose="020B0604020202020204" pitchFamily="34" charset="0"/>
                <a:cs typeface="Arial" panose="020B0604020202020204" pitchFamily="34" charset="0"/>
              </a:rPr>
              <a:t>Communities benefit by improving quality of life, coordinating youth services, and authentically embracing diversity by representing young people.</a:t>
            </a:r>
          </a:p>
          <a:p>
            <a:pPr marL="342900" indent="-342900">
              <a:lnSpc>
                <a:spcPct val="110000"/>
              </a:lnSpc>
              <a:buFont typeface="Arial" panose="020B0604020202020204" pitchFamily="34" charset="0"/>
              <a:buChar char="•"/>
            </a:pPr>
            <a:endParaRPr lang="en-US" sz="2400" b="0" dirty="0">
              <a:latin typeface="Arial" panose="020B0604020202020204" pitchFamily="34" charset="0"/>
              <a:cs typeface="Arial" panose="020B0604020202020204" pitchFamily="34" charset="0"/>
            </a:endParaRPr>
          </a:p>
          <a:p>
            <a:pPr marL="342900" indent="-342900">
              <a:lnSpc>
                <a:spcPct val="110000"/>
              </a:lnSpc>
              <a:buFont typeface="Arial" panose="020B0604020202020204" pitchFamily="34" charset="0"/>
              <a:buChar char="•"/>
            </a:pPr>
            <a:r>
              <a:rPr lang="en-US" sz="2400" b="0" dirty="0">
                <a:latin typeface="Arial" panose="020B0604020202020204" pitchFamily="34" charset="0"/>
                <a:cs typeface="Arial" panose="020B0604020202020204" pitchFamily="34" charset="0"/>
              </a:rPr>
              <a:t>Increased number of youth members/participants</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13" name="TextBox 12"/>
          <p:cNvSpPr txBox="1"/>
          <p:nvPr/>
        </p:nvSpPr>
        <p:spPr>
          <a:xfrm>
            <a:off x="839788" y="6037946"/>
            <a:ext cx="6701245" cy="553998"/>
          </a:xfrm>
          <a:prstGeom prst="rect">
            <a:avLst/>
          </a:prstGeom>
          <a:noFill/>
        </p:spPr>
        <p:txBody>
          <a:bodyPr wrap="square" rtlCol="0">
            <a:spAutoFit/>
          </a:bodyPr>
          <a:lstStyle/>
          <a:p>
            <a:r>
              <a:rPr lang="en-US" sz="1200" dirty="0"/>
              <a:t>http://actforyouth.net/youth_development/engagement/</a:t>
            </a:r>
          </a:p>
          <a:p>
            <a:endParaRPr lang="en-US" dirty="0"/>
          </a:p>
        </p:txBody>
      </p:sp>
    </p:spTree>
    <p:extLst>
      <p:ext uri="{BB962C8B-B14F-4D97-AF65-F5344CB8AC3E}">
        <p14:creationId xmlns:p14="http://schemas.microsoft.com/office/powerpoint/2010/main" val="312033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FE7A-1B64-48F7-A560-F0FE95EC04BC}"/>
              </a:ext>
            </a:extLst>
          </p:cNvPr>
          <p:cNvSpPr>
            <a:spLocks noGrp="1"/>
          </p:cNvSpPr>
          <p:nvPr>
            <p:ph type="title"/>
          </p:nvPr>
        </p:nvSpPr>
        <p:spPr/>
        <p:txBody>
          <a:bodyPr>
            <a:noAutofit/>
          </a:bodyPr>
          <a:lstStyle/>
          <a:p>
            <a:pPr algn="ctr"/>
            <a:r>
              <a:rPr lang="en-US" sz="3600" b="1" dirty="0">
                <a:latin typeface="Arial" panose="020B0604020202020204" pitchFamily="34" charset="0"/>
                <a:cs typeface="Arial" panose="020B0604020202020204" pitchFamily="34" charset="0"/>
              </a:rPr>
              <a:t>What Does Youth Peer Support Include?</a:t>
            </a:r>
          </a:p>
        </p:txBody>
      </p:sp>
      <p:sp>
        <p:nvSpPr>
          <p:cNvPr id="3" name="Content Placeholder 2">
            <a:extLst>
              <a:ext uri="{FF2B5EF4-FFF2-40B4-BE49-F238E27FC236}">
                <a16:creationId xmlns:a16="http://schemas.microsoft.com/office/drawing/2014/main" id="{77710257-CFA8-46DB-9A17-102F5A0AEC53}"/>
              </a:ext>
            </a:extLst>
          </p:cNvPr>
          <p:cNvSpPr>
            <a:spLocks noGrp="1"/>
          </p:cNvSpPr>
          <p:nvPr>
            <p:ph idx="1"/>
          </p:nvPr>
        </p:nvSpPr>
        <p:spPr>
          <a:xfrm>
            <a:off x="1486930" y="1814256"/>
            <a:ext cx="9218140" cy="4354513"/>
          </a:xfrm>
        </p:spPr>
        <p:txBody>
          <a:bodyPr>
            <a:normAutofit fontScale="92500" lnSpcReduction="20000"/>
          </a:bodyPr>
          <a:lstStyle/>
          <a:p>
            <a:pPr marL="0" indent="0">
              <a:buNone/>
            </a:pPr>
            <a:r>
              <a:rPr lang="en-US" dirty="0"/>
              <a:t>There are five categories of Youth Peer Support that are Medicaid billable through CFTSS.</a:t>
            </a:r>
          </a:p>
          <a:p>
            <a:pPr marL="0" indent="0">
              <a:buNone/>
            </a:pPr>
            <a:r>
              <a:rPr lang="en-US" dirty="0"/>
              <a:t>A Youth Peer Advocate (YPA) is able to offer all five categories listed below based on individual needs and preferences of the young person.</a:t>
            </a:r>
          </a:p>
          <a:p>
            <a:pPr marL="0" indent="0">
              <a:buNone/>
            </a:pPr>
            <a:endParaRPr lang="en-US" dirty="0"/>
          </a:p>
          <a:p>
            <a:pPr marL="514350" indent="-514350">
              <a:buAutoNum type="arabicPeriod"/>
            </a:pPr>
            <a:r>
              <a:rPr lang="en-US" dirty="0"/>
              <a:t>Skill Building</a:t>
            </a:r>
          </a:p>
          <a:p>
            <a:pPr marL="514350" indent="-514350">
              <a:buAutoNum type="arabicPeriod"/>
            </a:pPr>
            <a:r>
              <a:rPr lang="en-US" dirty="0"/>
              <a:t>Coaching</a:t>
            </a:r>
          </a:p>
          <a:p>
            <a:pPr marL="514350" indent="-514350">
              <a:buAutoNum type="arabicPeriod"/>
            </a:pPr>
            <a:r>
              <a:rPr lang="en-US" dirty="0"/>
              <a:t>Engagement, Bridging &amp; Transition Support</a:t>
            </a:r>
          </a:p>
          <a:p>
            <a:pPr marL="514350" indent="-514350">
              <a:buAutoNum type="arabicPeriod"/>
            </a:pPr>
            <a:r>
              <a:rPr lang="en-US" dirty="0"/>
              <a:t>Self-Advocacy, Self-Efficacy, &amp; Self-Empowerment</a:t>
            </a:r>
          </a:p>
          <a:p>
            <a:pPr marL="514350" indent="-514350">
              <a:buAutoNum type="arabicPeriod"/>
            </a:pPr>
            <a:r>
              <a:rPr lang="en-US" dirty="0"/>
              <a:t>Community Connections &amp; Natural Supports</a:t>
            </a:r>
          </a:p>
        </p:txBody>
      </p:sp>
    </p:spTree>
    <p:extLst>
      <p:ext uri="{BB962C8B-B14F-4D97-AF65-F5344CB8AC3E}">
        <p14:creationId xmlns:p14="http://schemas.microsoft.com/office/powerpoint/2010/main" val="367973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2153841" y="365127"/>
            <a:ext cx="7886700" cy="1325563"/>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en-US" b="1">
                <a:solidFill>
                  <a:srgbClr val="352CAA"/>
                </a:solidFill>
              </a:rPr>
              <a:t>YPA Credential Requirements</a:t>
            </a:r>
            <a:endParaRPr b="1">
              <a:solidFill>
                <a:srgbClr val="352CAA"/>
              </a:solidFill>
            </a:endParaRPr>
          </a:p>
        </p:txBody>
      </p:sp>
      <p:sp>
        <p:nvSpPr>
          <p:cNvPr id="181" name="Google Shape;181;p23"/>
          <p:cNvSpPr txBox="1">
            <a:spLocks noGrp="1"/>
          </p:cNvSpPr>
          <p:nvPr>
            <p:ph type="body" idx="1"/>
          </p:nvPr>
        </p:nvSpPr>
        <p:spPr>
          <a:xfrm>
            <a:off x="1026367" y="1458741"/>
            <a:ext cx="5061299" cy="823912"/>
          </a:xfrm>
          <a:prstGeom prst="rect">
            <a:avLst/>
          </a:prstGeom>
          <a:noFill/>
          <a:ln w="9525" cap="flat" cmpd="sng">
            <a:solidFill>
              <a:srgbClr val="16A795"/>
            </a:solidFill>
            <a:prstDash val="solid"/>
            <a:round/>
            <a:headEnd type="none" w="sm" len="sm"/>
            <a:tailEnd type="none" w="sm" len="sm"/>
          </a:ln>
        </p:spPr>
        <p:txBody>
          <a:bodyPr spcFirstLastPara="1" vert="horz" wrap="square" lIns="91425" tIns="45700" rIns="91425" bIns="45700" rtlCol="0" anchor="b" anchorCtr="0">
            <a:normAutofit/>
          </a:bodyPr>
          <a:lstStyle/>
          <a:p>
            <a:pPr algn="ctr">
              <a:spcBef>
                <a:spcPts val="0"/>
              </a:spcBef>
              <a:buClr>
                <a:schemeClr val="dk1"/>
              </a:buClr>
              <a:buSzPts val="2400"/>
            </a:pPr>
            <a:r>
              <a:rPr lang="en-US" sz="3200" dirty="0"/>
              <a:t>Provisional Credential</a:t>
            </a:r>
            <a:endParaRPr sz="3200" dirty="0"/>
          </a:p>
          <a:p>
            <a:pPr>
              <a:spcBef>
                <a:spcPts val="0"/>
              </a:spcBef>
              <a:buClr>
                <a:schemeClr val="dk1"/>
              </a:buClr>
              <a:buSzPts val="2400"/>
            </a:pPr>
            <a:endParaRPr dirty="0"/>
          </a:p>
        </p:txBody>
      </p:sp>
      <p:sp>
        <p:nvSpPr>
          <p:cNvPr id="182" name="Google Shape;182;p23"/>
          <p:cNvSpPr txBox="1">
            <a:spLocks noGrp="1"/>
          </p:cNvSpPr>
          <p:nvPr>
            <p:ph type="body" idx="2"/>
          </p:nvPr>
        </p:nvSpPr>
        <p:spPr>
          <a:xfrm>
            <a:off x="1026367" y="2505075"/>
            <a:ext cx="4995815" cy="3675291"/>
          </a:xfrm>
          <a:prstGeom prst="rect">
            <a:avLst/>
          </a:prstGeom>
          <a:noFill/>
          <a:ln w="9525" cap="flat" cmpd="sng">
            <a:solidFill>
              <a:schemeClr val="accent1"/>
            </a:solidFill>
            <a:prstDash val="solid"/>
            <a:round/>
            <a:headEnd type="none" w="sm" len="sm"/>
            <a:tailEnd type="none" w="sm" len="sm"/>
          </a:ln>
        </p:spPr>
        <p:txBody>
          <a:bodyPr spcFirstLastPara="1" vert="horz" wrap="square" lIns="91425" tIns="45700" rIns="91425" bIns="45700" rtlCol="0" anchor="t" anchorCtr="0">
            <a:normAutofit fontScale="92500" lnSpcReduction="20000"/>
          </a:bodyPr>
          <a:lstStyle/>
          <a:p>
            <a:pPr indent="-215265">
              <a:spcBef>
                <a:spcPts val="0"/>
              </a:spcBef>
              <a:buClr>
                <a:schemeClr val="dk1"/>
              </a:buClr>
              <a:buSzPct val="100000"/>
            </a:pPr>
            <a:r>
              <a:rPr lang="en-US" b="1" dirty="0"/>
              <a:t>Lived Experience</a:t>
            </a:r>
            <a:endParaRPr dirty="0"/>
          </a:p>
          <a:p>
            <a:pPr indent="-215265">
              <a:buClr>
                <a:schemeClr val="dk1"/>
              </a:buClr>
              <a:buSzPct val="100000"/>
            </a:pPr>
            <a:r>
              <a:rPr lang="en-US" dirty="0"/>
              <a:t>Level 1 Training</a:t>
            </a:r>
            <a:endParaRPr dirty="0"/>
          </a:p>
          <a:p>
            <a:pPr indent="-215265">
              <a:buClr>
                <a:schemeClr val="dk1"/>
              </a:buClr>
              <a:buSzPct val="100000"/>
            </a:pPr>
            <a:r>
              <a:rPr lang="en-US" dirty="0"/>
              <a:t>18 or over</a:t>
            </a:r>
            <a:endParaRPr dirty="0"/>
          </a:p>
          <a:p>
            <a:pPr indent="-215265">
              <a:buClr>
                <a:schemeClr val="dk1"/>
              </a:buClr>
              <a:buSzPct val="100000"/>
            </a:pPr>
            <a:r>
              <a:rPr lang="en-US" dirty="0"/>
              <a:t>High School Diploma or equivalent (</a:t>
            </a:r>
            <a:r>
              <a:rPr lang="en-US" sz="2600" dirty="0"/>
              <a:t>Education Waiver for eligible candidates</a:t>
            </a:r>
            <a:r>
              <a:rPr lang="en-US" dirty="0"/>
              <a:t>)</a:t>
            </a:r>
            <a:endParaRPr dirty="0"/>
          </a:p>
          <a:p>
            <a:pPr indent="-215265">
              <a:buClr>
                <a:schemeClr val="dk1"/>
              </a:buClr>
              <a:buSzPct val="100000"/>
            </a:pPr>
            <a:r>
              <a:rPr lang="en-US" dirty="0"/>
              <a:t>2 letters of Recommendation</a:t>
            </a:r>
          </a:p>
          <a:p>
            <a:pPr indent="-215265">
              <a:buClr>
                <a:schemeClr val="dk1"/>
              </a:buClr>
              <a:buSzPct val="100000"/>
            </a:pPr>
            <a:r>
              <a:rPr lang="en-US" dirty="0"/>
              <a:t>Statement of Lived Experience</a:t>
            </a:r>
          </a:p>
          <a:p>
            <a:pPr indent="-215265">
              <a:buClr>
                <a:schemeClr val="dk1"/>
              </a:buClr>
              <a:buSzPct val="100000"/>
            </a:pPr>
            <a:r>
              <a:rPr lang="en-US" dirty="0"/>
              <a:t>Signed Code of Ethics</a:t>
            </a:r>
            <a:endParaRPr dirty="0"/>
          </a:p>
          <a:p>
            <a:pPr indent="-77470">
              <a:buClr>
                <a:schemeClr val="dk1"/>
              </a:buClr>
              <a:buSzPct val="100000"/>
              <a:buNone/>
            </a:pPr>
            <a:endParaRPr dirty="0"/>
          </a:p>
          <a:p>
            <a:pPr indent="-77470">
              <a:buClr>
                <a:schemeClr val="dk1"/>
              </a:buClr>
              <a:buSzPct val="100000"/>
              <a:buNone/>
            </a:pPr>
            <a:endParaRPr dirty="0"/>
          </a:p>
        </p:txBody>
      </p:sp>
      <p:sp>
        <p:nvSpPr>
          <p:cNvPr id="183" name="Google Shape;183;p23"/>
          <p:cNvSpPr txBox="1">
            <a:spLocks noGrp="1"/>
          </p:cNvSpPr>
          <p:nvPr>
            <p:ph type="body" idx="3"/>
          </p:nvPr>
        </p:nvSpPr>
        <p:spPr>
          <a:xfrm>
            <a:off x="6153151" y="1458741"/>
            <a:ext cx="5012482" cy="823912"/>
          </a:xfrm>
          <a:prstGeom prst="rect">
            <a:avLst/>
          </a:prstGeom>
          <a:noFill/>
          <a:ln w="9525" cap="flat" cmpd="sng">
            <a:solidFill>
              <a:srgbClr val="16A795"/>
            </a:solidFill>
            <a:prstDash val="solid"/>
            <a:round/>
            <a:headEnd type="none" w="sm" len="sm"/>
            <a:tailEnd type="none" w="sm" len="sm"/>
          </a:ln>
        </p:spPr>
        <p:txBody>
          <a:bodyPr spcFirstLastPara="1" vert="horz" wrap="square" lIns="91425" tIns="45700" rIns="91425" bIns="45700" rtlCol="0" anchor="b" anchorCtr="0">
            <a:normAutofit/>
          </a:bodyPr>
          <a:lstStyle/>
          <a:p>
            <a:pPr algn="ctr">
              <a:spcBef>
                <a:spcPts val="0"/>
              </a:spcBef>
              <a:buClr>
                <a:schemeClr val="dk1"/>
              </a:buClr>
              <a:buSzPts val="2400"/>
            </a:pPr>
            <a:r>
              <a:rPr lang="en-US" sz="3200" dirty="0"/>
              <a:t>Professional Credential</a:t>
            </a:r>
            <a:endParaRPr sz="3200" dirty="0"/>
          </a:p>
          <a:p>
            <a:pPr>
              <a:spcBef>
                <a:spcPts val="0"/>
              </a:spcBef>
              <a:buClr>
                <a:schemeClr val="dk1"/>
              </a:buClr>
              <a:buSzPts val="2400"/>
            </a:pPr>
            <a:endParaRPr dirty="0"/>
          </a:p>
        </p:txBody>
      </p:sp>
      <p:sp>
        <p:nvSpPr>
          <p:cNvPr id="184" name="Google Shape;184;p23"/>
          <p:cNvSpPr txBox="1">
            <a:spLocks noGrp="1"/>
          </p:cNvSpPr>
          <p:nvPr>
            <p:ph type="body" idx="4"/>
          </p:nvPr>
        </p:nvSpPr>
        <p:spPr>
          <a:xfrm>
            <a:off x="6153151" y="2505075"/>
            <a:ext cx="5012482" cy="3675290"/>
          </a:xfrm>
          <a:prstGeom prst="rect">
            <a:avLst/>
          </a:prstGeom>
          <a:noFill/>
          <a:ln w="9525" cap="flat" cmpd="sng">
            <a:solidFill>
              <a:schemeClr val="accent1"/>
            </a:solidFill>
            <a:prstDash val="solid"/>
            <a:round/>
            <a:headEnd type="none" w="sm" len="sm"/>
            <a:tailEnd type="none" w="sm" len="sm"/>
          </a:ln>
        </p:spPr>
        <p:txBody>
          <a:bodyPr spcFirstLastPara="1" vert="horz" wrap="square" lIns="91425" tIns="45700" rIns="91425" bIns="45700" rtlCol="0" anchor="t" anchorCtr="0">
            <a:normAutofit fontScale="92500" lnSpcReduction="10000"/>
          </a:bodyPr>
          <a:lstStyle/>
          <a:p>
            <a:pPr>
              <a:spcBef>
                <a:spcPts val="0"/>
              </a:spcBef>
              <a:buClr>
                <a:schemeClr val="dk1"/>
              </a:buClr>
              <a:buSzPct val="100000"/>
            </a:pPr>
            <a:r>
              <a:rPr lang="en-US" dirty="0"/>
              <a:t>Level 2 Online Training &amp;     IN PERSON/Virtual Training</a:t>
            </a:r>
            <a:endParaRPr dirty="0"/>
          </a:p>
          <a:p>
            <a:pPr>
              <a:buClr>
                <a:schemeClr val="dk1"/>
              </a:buClr>
              <a:buSzPct val="100000"/>
            </a:pPr>
            <a:r>
              <a:rPr lang="en-US" dirty="0"/>
              <a:t>Supervisor Letter of Recommendation</a:t>
            </a:r>
            <a:endParaRPr dirty="0"/>
          </a:p>
          <a:p>
            <a:pPr>
              <a:buClr>
                <a:schemeClr val="dk1"/>
              </a:buClr>
              <a:buSzPct val="100000"/>
            </a:pPr>
            <a:r>
              <a:rPr lang="en-US" dirty="0"/>
              <a:t>Documented Work Experience</a:t>
            </a:r>
            <a:endParaRPr dirty="0"/>
          </a:p>
          <a:p>
            <a:pPr lvl="1">
              <a:buClr>
                <a:schemeClr val="dk1"/>
              </a:buClr>
              <a:buSzPct val="100000"/>
            </a:pPr>
            <a:r>
              <a:rPr lang="en-US" dirty="0"/>
              <a:t>600 hours for YPAs</a:t>
            </a:r>
            <a:endParaRPr dirty="0"/>
          </a:p>
          <a:p>
            <a:pPr>
              <a:buClr>
                <a:schemeClr val="dk1"/>
              </a:buClr>
              <a:buSzPct val="100000"/>
            </a:pPr>
            <a:r>
              <a:rPr lang="en-US" dirty="0"/>
              <a:t>Signed Code of Ethics</a:t>
            </a:r>
            <a:endParaRPr dirty="0"/>
          </a:p>
          <a:p>
            <a:pPr>
              <a:buClr>
                <a:schemeClr val="dk1"/>
              </a:buClr>
              <a:buSzPct val="100000"/>
            </a:pPr>
            <a:r>
              <a:rPr lang="en-US" dirty="0"/>
              <a:t>Renewed every 2 years with 20 hours of Continuing Education </a:t>
            </a:r>
            <a:endParaRPr dirty="0"/>
          </a:p>
        </p:txBody>
      </p:sp>
    </p:spTree>
    <p:extLst>
      <p:ext uri="{BB962C8B-B14F-4D97-AF65-F5344CB8AC3E}">
        <p14:creationId xmlns:p14="http://schemas.microsoft.com/office/powerpoint/2010/main" val="2635615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20612</TotalTime>
  <Words>2927</Words>
  <Application>Microsoft Office PowerPoint</Application>
  <PresentationFormat>Widescreen</PresentationFormat>
  <Paragraphs>388</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Calibri Light</vt:lpstr>
      <vt:lpstr>Courier New</vt:lpstr>
      <vt:lpstr>Wingdings</vt:lpstr>
      <vt:lpstr>Office Theme</vt:lpstr>
      <vt:lpstr>YPA’s Are Here to Stay </vt:lpstr>
      <vt:lpstr>FTNYS Families Together in New York State</vt:lpstr>
      <vt:lpstr>FTNYS Goal</vt:lpstr>
      <vt:lpstr>Principles of Youth Peer Support</vt:lpstr>
      <vt:lpstr>What’s Your Comfort Level?</vt:lpstr>
      <vt:lpstr>What is Youth Engagement?</vt:lpstr>
      <vt:lpstr>Why Do We Need Youth Engagement?</vt:lpstr>
      <vt:lpstr>What Does Youth Peer Support Include?</vt:lpstr>
      <vt:lpstr>YPA Credential Requirements</vt:lpstr>
      <vt:lpstr>Level-1 YPA Training</vt:lpstr>
      <vt:lpstr>Level-2 YPA Training</vt:lpstr>
      <vt:lpstr>Tools for Effective Youth Engagement</vt:lpstr>
      <vt:lpstr>YOUTH ENGAGEMENT IS NOT</vt:lpstr>
      <vt:lpstr>LET’S HEAR FROM THE YOUNG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POWER! 2018 Overview</dc:title>
  <dc:creator>Brianna Valesey</dc:creator>
  <cp:lastModifiedBy>Robert  Lettieri</cp:lastModifiedBy>
  <cp:revision>100</cp:revision>
  <dcterms:created xsi:type="dcterms:W3CDTF">2018-01-15T17:00:07Z</dcterms:created>
  <dcterms:modified xsi:type="dcterms:W3CDTF">2021-07-13T14:18:43Z</dcterms:modified>
</cp:coreProperties>
</file>