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77" r:id="rId3"/>
    <p:sldId id="278" r:id="rId4"/>
    <p:sldId id="272" r:id="rId5"/>
    <p:sldId id="273" r:id="rId6"/>
    <p:sldId id="257" r:id="rId7"/>
    <p:sldId id="259" r:id="rId8"/>
    <p:sldId id="260" r:id="rId9"/>
    <p:sldId id="274" r:id="rId10"/>
    <p:sldId id="262" r:id="rId11"/>
    <p:sldId id="264" r:id="rId12"/>
    <p:sldId id="266" r:id="rId13"/>
    <p:sldId id="275" r:id="rId14"/>
    <p:sldId id="276" r:id="rId15"/>
    <p:sldId id="269" r:id="rId16"/>
    <p:sldId id="270" r:id="rId17"/>
    <p:sldId id="281" r:id="rId18"/>
    <p:sldId id="280"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w70KUhYlN0fhjjwWOVweCXOBe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pa, Jillian" initials="" lastIdx="9" clrIdx="0"/>
  <p:cmAuthor id="1" name="Paula Tusiani-Eng"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850A8A-C4B8-4268-B95E-B7164A276F41}">
  <a:tblStyle styleId="{AB850A8A-C4B8-4268-B95E-B7164A276F41}"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b="off" i="off"/>
      <a:tcStyle>
        <a:tcBdr/>
        <a:fill>
          <a:solidFill>
            <a:srgbClr val="DBE9CB"/>
          </a:solidFill>
        </a:fill>
      </a:tcStyle>
    </a:band1H>
    <a:band2H>
      <a:tcTxStyle b="off" i="off"/>
      <a:tcStyle>
        <a:tcBdr/>
      </a:tcStyle>
    </a:band2H>
    <a:band1V>
      <a:tcTxStyle b="off" i="off"/>
      <a:tcStyle>
        <a:tcBdr/>
        <a:fill>
          <a:solidFill>
            <a:srgbClr val="DBE9CB"/>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76381"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9A-4010-BA09-5EA125C29A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9A-4010-BA09-5EA125C29A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9A-4010-BA09-5EA125C29AA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9A-4010-BA09-5EA125C29AA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9A-4010-BA09-5EA125C29AA6}"/>
                </c:ext>
              </c:extLst>
            </c:dLbl>
            <c:dLbl>
              <c:idx val="2"/>
              <c:layout>
                <c:manualLayout>
                  <c:x val="-1.7821137365706174E-2"/>
                  <c:y val="2.6567144461325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9A-4010-BA09-5EA125C29AA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'Attendee demos'!$W$3:$W$5</c:f>
              <c:strCache>
                <c:ptCount val="3"/>
                <c:pt idx="0">
                  <c:v>18 to 30</c:v>
                </c:pt>
                <c:pt idx="1">
                  <c:v>30 to 50</c:v>
                </c:pt>
                <c:pt idx="2">
                  <c:v>Over 50</c:v>
                </c:pt>
              </c:strCache>
            </c:strRef>
          </c:cat>
          <c:val>
            <c:numRef>
              <c:f>'Attendee demos'!$X$3:$X$5</c:f>
              <c:numCache>
                <c:formatCode>0.0%</c:formatCode>
                <c:ptCount val="3"/>
                <c:pt idx="0">
                  <c:v>0.38400000000000001</c:v>
                </c:pt>
                <c:pt idx="1">
                  <c:v>0.502</c:v>
                </c:pt>
                <c:pt idx="2">
                  <c:v>0.114</c:v>
                </c:pt>
              </c:numCache>
            </c:numRef>
          </c:val>
          <c:extLst>
            <c:ext xmlns:c16="http://schemas.microsoft.com/office/drawing/2014/chart" uri="{C3380CC4-5D6E-409C-BE32-E72D297353CC}">
              <c16:uniqueId val="{00000006-A39A-4010-BA09-5EA125C29AA6}"/>
            </c:ext>
          </c:extLst>
        </c:ser>
        <c:dLbls>
          <c:showLegendKey val="0"/>
          <c:showVal val="0"/>
          <c:showCatName val="0"/>
          <c:showSerName val="0"/>
          <c:showPercent val="0"/>
          <c:showBubbleSize val="0"/>
          <c:showLeaderLines val="1"/>
        </c:dLbls>
        <c:firstSliceAng val="40"/>
      </c:pieChart>
      <c:spPr>
        <a:noFill/>
        <a:ln>
          <a:noFill/>
        </a:ln>
        <a:effectLst/>
      </c:spPr>
    </c:plotArea>
    <c:legend>
      <c:legendPos val="r"/>
      <c:layout>
        <c:manualLayout>
          <c:xMode val="edge"/>
          <c:yMode val="edge"/>
          <c:x val="0.63154403648130342"/>
          <c:y val="0.28697217748013709"/>
          <c:w val="0.21198935267254918"/>
          <c:h val="0.314833313855706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26-42E6-BA70-BBAFBF396B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D26-42E6-BA70-BBAFBF396B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D26-42E6-BA70-BBAFBF396B7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'Attendee demos'!$P$21:$P$23</c:f>
              <c:strCache>
                <c:ptCount val="3"/>
                <c:pt idx="0">
                  <c:v>Female</c:v>
                </c:pt>
                <c:pt idx="1">
                  <c:v>Gender Variant/Non-Conforming</c:v>
                </c:pt>
                <c:pt idx="2">
                  <c:v>Male</c:v>
                </c:pt>
              </c:strCache>
            </c:strRef>
          </c:cat>
          <c:val>
            <c:numRef>
              <c:f>'Attendee demos'!$Q$21:$Q$23</c:f>
              <c:numCache>
                <c:formatCode>0.0%</c:formatCode>
                <c:ptCount val="3"/>
                <c:pt idx="0">
                  <c:v>0.82442748091603058</c:v>
                </c:pt>
                <c:pt idx="1">
                  <c:v>4.9618320610687022E-2</c:v>
                </c:pt>
                <c:pt idx="2">
                  <c:v>0.11068702290076336</c:v>
                </c:pt>
              </c:numCache>
            </c:numRef>
          </c:val>
          <c:extLst>
            <c:ext xmlns:c16="http://schemas.microsoft.com/office/drawing/2014/chart" uri="{C3380CC4-5D6E-409C-BE32-E72D297353CC}">
              <c16:uniqueId val="{00000006-ED26-42E6-BA70-BBAFBF396B74}"/>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
          <c:y val="0.20843465933630409"/>
          <c:w val="0.42057920775411534"/>
          <c:h val="0.776721356455817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pportgroupscentral.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PAULA </a:t>
            </a:r>
            <a:endParaRPr b="0" dirty="0"/>
          </a:p>
          <a:p>
            <a:pPr marL="0" lvl="0" indent="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Emotions Matter Inc. is a 501c3 non-profit organization founded in 2015 by a network of individuals, family members, and clinicians affected by BPD. </a:t>
            </a:r>
            <a:endParaRPr b="0" dirty="0"/>
          </a:p>
          <a:p>
            <a:pPr marL="0" lvl="0" indent="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Its mission is to improve community support, education and advocacy for BPD.  Emotions Matter’s vision is to create a world in which every individual impacted by BPD has access to a proper diagnosis, educational resources, and treatment to achieve a meaningful recovery.</a:t>
            </a:r>
            <a:endParaRPr b="0" dirty="0"/>
          </a:p>
          <a:p>
            <a:pPr marL="0" lvl="0" indent="0" algn="l" rtl="0">
              <a:lnSpc>
                <a:spcPct val="100000"/>
              </a:lnSpc>
              <a:spcBef>
                <a:spcPts val="0"/>
              </a:spcBef>
              <a:spcAft>
                <a:spcPts val="0"/>
              </a:spcAft>
              <a:buSzPts val="1400"/>
              <a:buNone/>
            </a:pPr>
            <a:br>
              <a:rPr lang="en-US" dirty="0"/>
            </a:br>
            <a:r>
              <a:rPr lang="en-US" dirty="0"/>
              <a:t>Jill </a:t>
            </a:r>
            <a:endParaRPr dirty="0"/>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Five out of 9 of these criteria have to be met to make the diagnosis.  Read all 9 and mention how this is the only disorder where suicidal behavior is a part of the diagnostic criteria.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PAULA</a:t>
            </a: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Paula</a:t>
            </a:r>
            <a:endParaRPr/>
          </a:p>
          <a:p>
            <a:pPr marL="0" lvl="0" indent="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The intervention curriculum was developed by a diverse group of stakeholders, including clinicians and those with diagnosed BPD.</a:t>
            </a:r>
            <a:endParaRPr/>
          </a:p>
          <a:p>
            <a:pPr marL="0" lvl="0" indent="0" algn="l" rtl="0">
              <a:lnSpc>
                <a:spcPct val="100000"/>
              </a:lnSpc>
              <a:spcBef>
                <a:spcPts val="0"/>
              </a:spcBef>
              <a:spcAft>
                <a:spcPts val="0"/>
              </a:spcAft>
              <a:buSzPts val="1400"/>
              <a:buNone/>
            </a:pPr>
            <a:endParaRPr sz="18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Peer Facilitators who identify with BPD recovery recruited and trained in Fall of 2018.  Training is 8 hours with 6 months of supervision.</a:t>
            </a:r>
            <a:endParaRPr sz="1800"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rgbClr val="000000"/>
              </a:buClr>
              <a:buSzPts val="1400"/>
              <a:buFont typeface="Arial"/>
              <a:buNone/>
            </a:pPr>
            <a:r>
              <a:rPr lang="en-US" sz="1800" b="0" i="0" u="none" strike="noStrike">
                <a:solidFill>
                  <a:srgbClr val="000000"/>
                </a:solidFill>
                <a:latin typeface="Calibri"/>
                <a:ea typeface="Calibri"/>
                <a:cs typeface="Calibri"/>
                <a:sym typeface="Calibri"/>
              </a:rPr>
              <a:t>A 4-session online feasibility intervention was offered to subscribers from March to May. In June, the program transitioned to 1-hour bi-weekly drop in sessions. </a:t>
            </a:r>
            <a:r>
              <a:rPr lang="en-US" sz="1200">
                <a:latin typeface="Calibri"/>
                <a:ea typeface="Calibri"/>
                <a:cs typeface="Calibri"/>
                <a:sym typeface="Calibri"/>
              </a:rPr>
              <a:t>piloted its BPD peer support program in person and online in </a:t>
            </a:r>
            <a:r>
              <a:rPr lang="en-US" sz="1200" b="0" i="0" u="none" strike="noStrike">
                <a:latin typeface="Calibri"/>
                <a:ea typeface="Calibri"/>
                <a:cs typeface="Calibri"/>
                <a:sym typeface="Calibri"/>
              </a:rPr>
              <a:t>2019 on platform </a:t>
            </a:r>
            <a:r>
              <a:rPr lang="en-US" sz="1200" b="0" i="0" u="sng" strike="noStrike">
                <a:solidFill>
                  <a:schemeClr val="hlink"/>
                </a:solidFill>
                <a:latin typeface="Calibri"/>
                <a:ea typeface="Calibri"/>
                <a:cs typeface="Calibri"/>
                <a:sym typeface="Calibri"/>
                <a:hlinkClick r:id="rId3"/>
              </a:rPr>
              <a:t>SupportGroupsCentral.com</a:t>
            </a:r>
            <a:r>
              <a:rPr lang="en-US" sz="1200" b="0" i="0" u="none" strike="noStrike">
                <a:latin typeface="Calibri"/>
                <a:ea typeface="Calibri"/>
                <a:cs typeface="Calibri"/>
                <a:sym typeface="Calibri"/>
              </a:rPr>
              <a:t> </a:t>
            </a:r>
            <a:r>
              <a:rPr lang="en-US" sz="1200">
                <a:latin typeface="Calibri"/>
                <a:ea typeface="Calibri"/>
                <a:cs typeface="Calibri"/>
                <a:sym typeface="Calibri"/>
              </a:rPr>
              <a:t>March-May 2019.  In June 2019, moved to online only intervention.</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br>
              <a:rPr lang="en-US"/>
            </a:br>
            <a:endParaRPr/>
          </a:p>
        </p:txBody>
      </p:sp>
      <p:sp>
        <p:nvSpPr>
          <p:cNvPr id="172" name="Google Shape;17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Paula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1" name="Google Shape;1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dirty="0">
                <a:solidFill>
                  <a:srgbClr val="000000"/>
                </a:solidFill>
                <a:latin typeface="Calibri"/>
                <a:ea typeface="Calibri"/>
                <a:cs typeface="Calibri"/>
                <a:sym typeface="Calibri"/>
              </a:rPr>
              <a:t>JILL</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t>I’ve been working with Paula at EM on the evaluation of this program.  I developed the subscriber survey. </a:t>
            </a:r>
            <a:endParaRPr dirty="0"/>
          </a:p>
        </p:txBody>
      </p:sp>
      <p:sp>
        <p:nvSpPr>
          <p:cNvPr id="223" name="Google Shape;2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JILL</a:t>
            </a:r>
          </a:p>
          <a:p>
            <a:pPr marL="0" lvl="0" indent="0" algn="l" rtl="0">
              <a:lnSpc>
                <a:spcPct val="100000"/>
              </a:lnSpc>
              <a:spcBef>
                <a:spcPts val="0"/>
              </a:spcBef>
              <a:spcAft>
                <a:spcPts val="0"/>
              </a:spcAft>
              <a:buSzPts val="1400"/>
              <a:buNone/>
            </a:pPr>
            <a:r>
              <a:rPr lang="en-US" dirty="0"/>
              <a:t>Grey means no one has attended from those states.</a:t>
            </a:r>
            <a:endParaRPr dirty="0"/>
          </a:p>
        </p:txBody>
      </p:sp>
      <p:sp>
        <p:nvSpPr>
          <p:cNvPr id="241" name="Google Shape;2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JILL</a:t>
            </a:r>
            <a:endParaRPr/>
          </a:p>
        </p:txBody>
      </p:sp>
      <p:sp>
        <p:nvSpPr>
          <p:cNvPr id="262" name="Google Shape;26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PAULA</a:t>
            </a:r>
            <a:endParaRPr/>
          </a:p>
        </p:txBody>
      </p:sp>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f28ca4a8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cf28ca4a84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cf28ca4a84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3"/>
          <p:cNvGrpSpPr/>
          <p:nvPr/>
        </p:nvGrpSpPr>
        <p:grpSpPr>
          <a:xfrm>
            <a:off x="0" y="-8467"/>
            <a:ext cx="12192000" cy="6866467"/>
            <a:chOff x="0" y="-8467"/>
            <a:chExt cx="12192000" cy="6866467"/>
          </a:xfrm>
        </p:grpSpPr>
        <p:cxnSp>
          <p:nvCxnSpPr>
            <p:cNvPr id="28" name="Google Shape;28;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1" name="Google Shape;31;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3"/>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4" name="Google Shape;34;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5" name="Google Shape;35;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6" name="Google Shape;36;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3"/>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3"/>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9" name="Google Shape;39;p13"/>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r>
              <a:rPr lang="en-US"/>
              <a:t>Click to edit Master subtitle style</a:t>
            </a:r>
            <a:endParaRPr/>
          </a:p>
        </p:txBody>
      </p:sp>
      <p:sp>
        <p:nvSpPr>
          <p:cNvPr id="40" name="Google Shape;40;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6" name="Google Shape;96;p22"/>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97" name="Google Shape;97;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2" name="Google Shape;102;p23"/>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03" name="Google Shape;103;p23"/>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04" name="Google Shape;104;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11" name="Google Shape;111;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12" name="Google Shape;112;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17" name="Google Shape;117;p2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18" name="Google Shape;118;p2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19" name="Google Shape;119;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2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6" name="Google Shape;126;p2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27" name="Google Shape;127;p2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128" name="Google Shape;128;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33" name="Google Shape;133;p27"/>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34" name="Google Shape;134;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39" name="Google Shape;139;p28"/>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140" name="Google Shape;140;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5" name="Google Shape;45;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46" name="Google Shape;46;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1" name="Google Shape;51;p1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pPr lvl="0"/>
            <a:r>
              <a:rPr lang="en-US"/>
              <a:t>Click to edit Master text styles</a:t>
            </a:r>
          </a:p>
        </p:txBody>
      </p:sp>
      <p:sp>
        <p:nvSpPr>
          <p:cNvPr id="52" name="Google Shape;52;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7" name="Google Shape;57;p1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58" name="Google Shape;58;p1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59" name="Google Shape;59;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4" name="Google Shape;64;p1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65" name="Google Shape;65;p1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6" name="Google Shape;66;p1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pPr lvl="0"/>
            <a:r>
              <a:rPr lang="en-US"/>
              <a:t>Click to edit Master text styles</a:t>
            </a:r>
          </a:p>
        </p:txBody>
      </p:sp>
      <p:sp>
        <p:nvSpPr>
          <p:cNvPr id="67" name="Google Shape;67;p1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68" name="Google Shape;68;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3" name="Google Shape;7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2" name="Google Shape;82;p20"/>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pPr lvl="0"/>
            <a:r>
              <a:rPr lang="en-US"/>
              <a:t>Click to edit Master text styles</a:t>
            </a:r>
          </a:p>
        </p:txBody>
      </p:sp>
      <p:sp>
        <p:nvSpPr>
          <p:cNvPr id="83" name="Google Shape;83;p20"/>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pPr lvl="0"/>
            <a:r>
              <a:rPr lang="en-US"/>
              <a:t>Click to edit Master text styles</a:t>
            </a:r>
          </a:p>
        </p:txBody>
      </p:sp>
      <p:sp>
        <p:nvSpPr>
          <p:cNvPr id="84" name="Google Shape;84;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9" name="Google Shape;89;p21"/>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90" name="Google Shape;90;p21"/>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pPr lvl="0"/>
            <a:r>
              <a:rPr lang="en-US"/>
              <a:t>Click to edit Master text styles</a:t>
            </a:r>
          </a:p>
        </p:txBody>
      </p:sp>
      <p:sp>
        <p:nvSpPr>
          <p:cNvPr id="91" name="Google Shape;91;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0" y="-8467"/>
            <a:ext cx="12192000" cy="6866467"/>
            <a:chOff x="0" y="-8467"/>
            <a:chExt cx="12192000" cy="6866467"/>
          </a:xfrm>
        </p:grpSpPr>
        <p:cxnSp>
          <p:nvCxnSpPr>
            <p:cNvPr id="11" name="Google Shape;11;p1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 name="Google Shape;14;p1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2"/>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7" name="Google Shape;17;p1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8" name="Google Shape;18;p1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 name="Google Shape;19;p1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emotionsmatterbpd.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www.supportgroupscentral.com/" TargetMode="External"/><Relationship Id="rId2" Type="http://schemas.openxmlformats.org/officeDocument/2006/relationships/hyperlink" Target="http://www.emotionsmatterbpd.org/" TargetMode="Externa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www.borderlinepersonalitydisorder.org/" TargetMode="External"/><Relationship Id="rId4" Type="http://schemas.openxmlformats.org/officeDocument/2006/relationships/hyperlink" Target="https://www.nyp.org/bpdresourcecen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motionsmatterbpd.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
          <p:cNvPicPr preferRelativeResize="0"/>
          <p:nvPr/>
        </p:nvPicPr>
        <p:blipFill rotWithShape="1">
          <a:blip r:embed="rId3">
            <a:alphaModFix/>
          </a:blip>
          <a:srcRect/>
          <a:stretch/>
        </p:blipFill>
        <p:spPr>
          <a:xfrm>
            <a:off x="1616451" y="5233591"/>
            <a:ext cx="2162491" cy="646331"/>
          </a:xfrm>
          <a:prstGeom prst="rect">
            <a:avLst/>
          </a:prstGeom>
          <a:noFill/>
          <a:ln>
            <a:noFill/>
          </a:ln>
        </p:spPr>
      </p:pic>
      <p:sp>
        <p:nvSpPr>
          <p:cNvPr id="149" name="Google Shape;149;p1"/>
          <p:cNvSpPr txBox="1"/>
          <p:nvPr/>
        </p:nvSpPr>
        <p:spPr>
          <a:xfrm>
            <a:off x="3978291" y="1182220"/>
            <a:ext cx="6006438"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1" dirty="0">
                <a:solidFill>
                  <a:srgbClr val="000000"/>
                </a:solidFill>
                <a:effectLst/>
                <a:latin typeface="Calibri" panose="020F0502020204030204" pitchFamily="34" charset="0"/>
              </a:rPr>
              <a:t>Alternatives Conference 2021</a:t>
            </a:r>
          </a:p>
          <a:p>
            <a:pPr marL="0" marR="0" lvl="0" indent="0" algn="ctr" rtl="0">
              <a:lnSpc>
                <a:spcPct val="100000"/>
              </a:lnSpc>
              <a:spcBef>
                <a:spcPts val="0"/>
              </a:spcBef>
              <a:spcAft>
                <a:spcPts val="0"/>
              </a:spcAft>
              <a:buClr>
                <a:srgbClr val="000000"/>
              </a:buClr>
              <a:buSzPts val="3600"/>
              <a:buFont typeface="Arial"/>
              <a:buNone/>
            </a:pPr>
            <a:r>
              <a:rPr lang="en-US" sz="3600" b="0" i="1" dirty="0">
                <a:solidFill>
                  <a:srgbClr val="000000"/>
                </a:solidFill>
                <a:effectLst/>
                <a:latin typeface="Calibri" panose="020F0502020204030204" pitchFamily="34" charset="0"/>
              </a:rPr>
              <a:t>Peer Support </a:t>
            </a:r>
            <a:r>
              <a:rPr lang="en-US" sz="3600" i="1" dirty="0">
                <a:latin typeface="Calibri" panose="020F0502020204030204" pitchFamily="34" charset="0"/>
              </a:rPr>
              <a:t>for </a:t>
            </a:r>
            <a:r>
              <a:rPr lang="en-US" sz="3600" b="0" i="1" dirty="0">
                <a:solidFill>
                  <a:srgbClr val="000000"/>
                </a:solidFill>
                <a:effectLst/>
                <a:latin typeface="Calibri" panose="020F0502020204030204" pitchFamily="34" charset="0"/>
              </a:rPr>
              <a:t>Borderline Personality Disorder Recovery</a:t>
            </a:r>
            <a:endParaRPr sz="3600" b="0" i="0" u="none" strike="noStrike" cap="none" dirty="0">
              <a:solidFill>
                <a:schemeClr val="dk1"/>
              </a:solidFill>
              <a:latin typeface="Trebuchet MS"/>
              <a:ea typeface="Trebuchet MS"/>
              <a:cs typeface="Trebuchet MS"/>
              <a:sym typeface="Trebuchet MS"/>
            </a:endParaRPr>
          </a:p>
        </p:txBody>
      </p:sp>
      <p:sp>
        <p:nvSpPr>
          <p:cNvPr id="152" name="Google Shape;152;p1"/>
          <p:cNvSpPr txBox="1"/>
          <p:nvPr/>
        </p:nvSpPr>
        <p:spPr>
          <a:xfrm>
            <a:off x="4132041" y="4979651"/>
            <a:ext cx="6103854"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dirty="0">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www.emotionsmatterbpd.org</a:t>
            </a:r>
            <a:endParaRPr sz="16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P.O. Box 7642</a:t>
            </a:r>
            <a:endParaRPr sz="16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Garden City, New York 11530</a:t>
            </a:r>
            <a:endParaRPr sz="16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paula@emotionsmatterbpd.org</a:t>
            </a:r>
            <a:endParaRPr sz="16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br>
              <a:rPr lang="en-US" sz="1600" b="0" i="0" u="none" strike="noStrike" cap="none" dirty="0">
                <a:solidFill>
                  <a:schemeClr val="dk1"/>
                </a:solidFill>
                <a:latin typeface="Trebuchet MS"/>
                <a:ea typeface="Trebuchet MS"/>
                <a:cs typeface="Trebuchet MS"/>
                <a:sym typeface="Trebuchet MS"/>
              </a:rPr>
            </a:br>
            <a:endParaRPr sz="1600" b="0" i="0" u="none" strike="noStrike" cap="none" dirty="0">
              <a:solidFill>
                <a:schemeClr val="dk1"/>
              </a:solidFill>
              <a:latin typeface="Trebuchet MS"/>
              <a:ea typeface="Trebuchet MS"/>
              <a:cs typeface="Trebuchet MS"/>
              <a:sym typeface="Trebuchet MS"/>
            </a:endParaRPr>
          </a:p>
        </p:txBody>
      </p:sp>
      <p:sp>
        <p:nvSpPr>
          <p:cNvPr id="2" name="TextBox 1">
            <a:extLst>
              <a:ext uri="{FF2B5EF4-FFF2-40B4-BE49-F238E27FC236}">
                <a16:creationId xmlns:a16="http://schemas.microsoft.com/office/drawing/2014/main" id="{B4DC1378-C19D-48B9-8D1F-D7534A0A7357}"/>
              </a:ext>
            </a:extLst>
          </p:cNvPr>
          <p:cNvSpPr txBox="1"/>
          <p:nvPr/>
        </p:nvSpPr>
        <p:spPr>
          <a:xfrm>
            <a:off x="2548185" y="3886433"/>
            <a:ext cx="5776755" cy="646331"/>
          </a:xfrm>
          <a:prstGeom prst="rect">
            <a:avLst/>
          </a:prstGeom>
          <a:noFill/>
        </p:spPr>
        <p:txBody>
          <a:bodyPr wrap="square" rtlCol="0">
            <a:spAutoFit/>
          </a:bodyPr>
          <a:lstStyle/>
          <a:p>
            <a:r>
              <a:rPr lang="en-US" sz="1800" dirty="0"/>
              <a:t>Hannah Fox, Emotions Matter Peer Group Trainer</a:t>
            </a:r>
          </a:p>
          <a:p>
            <a:r>
              <a:rPr lang="en-US" sz="1800" dirty="0"/>
              <a:t>Rachel Hay, Emotions Matter Peer Facilitator</a:t>
            </a:r>
          </a:p>
        </p:txBody>
      </p:sp>
      <p:pic>
        <p:nvPicPr>
          <p:cNvPr id="6" name="Google Shape;289;p10">
            <a:extLst>
              <a:ext uri="{FF2B5EF4-FFF2-40B4-BE49-F238E27FC236}">
                <a16:creationId xmlns:a16="http://schemas.microsoft.com/office/drawing/2014/main" id="{BC15299A-747B-4B1C-BAF2-2821F6F0046D}"/>
              </a:ext>
            </a:extLst>
          </p:cNvPr>
          <p:cNvPicPr preferRelativeResize="0"/>
          <p:nvPr/>
        </p:nvPicPr>
        <p:blipFill rotWithShape="1">
          <a:blip r:embed="rId5">
            <a:alphaModFix/>
          </a:blip>
          <a:srcRect/>
          <a:stretch/>
        </p:blipFill>
        <p:spPr>
          <a:xfrm>
            <a:off x="1464582" y="745388"/>
            <a:ext cx="2258023" cy="239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txBox="1">
            <a:spLocks noGrp="1"/>
          </p:cNvSpPr>
          <p:nvPr>
            <p:ph type="title"/>
          </p:nvPr>
        </p:nvSpPr>
        <p:spPr>
          <a:xfrm>
            <a:off x="337969" y="279662"/>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Arial"/>
              <a:buNone/>
            </a:pPr>
            <a:r>
              <a:rPr lang="en-US" sz="3200" b="0" i="0" u="none" strike="noStrike" dirty="0">
                <a:solidFill>
                  <a:schemeClr val="dk2"/>
                </a:solidFill>
                <a:latin typeface="Arial"/>
                <a:ea typeface="Arial"/>
                <a:cs typeface="Arial"/>
                <a:sym typeface="Arial"/>
              </a:rPr>
              <a:t>Growth of subscribers, attendees</a:t>
            </a:r>
            <a:r>
              <a:rPr lang="en-US" sz="3200" dirty="0">
                <a:solidFill>
                  <a:schemeClr val="dk2"/>
                </a:solidFill>
                <a:latin typeface="Arial"/>
                <a:ea typeface="Arial"/>
                <a:cs typeface="Arial"/>
                <a:sym typeface="Arial"/>
              </a:rPr>
              <a:t>, and </a:t>
            </a:r>
            <a:r>
              <a:rPr lang="en-US" sz="3200" b="0" i="0" u="none" strike="noStrike" dirty="0">
                <a:solidFill>
                  <a:schemeClr val="dk2"/>
                </a:solidFill>
                <a:latin typeface="Arial"/>
                <a:ea typeface="Arial"/>
                <a:cs typeface="Arial"/>
                <a:sym typeface="Arial"/>
              </a:rPr>
              <a:t>waitlists demonstrate significant interest and need</a:t>
            </a:r>
            <a:endParaRPr sz="3200" dirty="0">
              <a:solidFill>
                <a:schemeClr val="dk2"/>
              </a:solidFill>
            </a:endParaRPr>
          </a:p>
        </p:txBody>
      </p:sp>
      <p:sp>
        <p:nvSpPr>
          <p:cNvPr id="226" name="Google Shape;226;p5"/>
          <p:cNvSpPr txBox="1">
            <a:spLocks noGrp="1"/>
          </p:cNvSpPr>
          <p:nvPr>
            <p:ph type="body" idx="1"/>
          </p:nvPr>
        </p:nvSpPr>
        <p:spPr>
          <a:xfrm>
            <a:off x="194582" y="1490870"/>
            <a:ext cx="9553575"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600"/>
              <a:buChar char="►"/>
            </a:pPr>
            <a:r>
              <a:rPr lang="en-US" sz="2000" b="0" i="0" u="none" strike="noStrike" dirty="0">
                <a:solidFill>
                  <a:schemeClr val="dk2"/>
                </a:solidFill>
                <a:latin typeface="Calibri"/>
                <a:ea typeface="Calibri"/>
                <a:cs typeface="Calibri"/>
                <a:sym typeface="Calibri"/>
              </a:rPr>
              <a:t>Since early 2019:</a:t>
            </a:r>
            <a:endParaRPr dirty="0">
              <a:solidFill>
                <a:schemeClr val="dk2"/>
              </a:solidFill>
            </a:endParaRPr>
          </a:p>
          <a:p>
            <a:pPr marL="742950" lvl="1" indent="-285750" algn="l" rtl="0">
              <a:lnSpc>
                <a:spcPct val="100000"/>
              </a:lnSpc>
              <a:spcBef>
                <a:spcPts val="1000"/>
              </a:spcBef>
              <a:spcAft>
                <a:spcPts val="0"/>
              </a:spcAft>
              <a:buSzPts val="1600"/>
              <a:buChar char="►"/>
            </a:pPr>
            <a:r>
              <a:rPr lang="en-US" sz="2000" b="1" i="0" u="none" strike="noStrike" dirty="0">
                <a:solidFill>
                  <a:schemeClr val="dk2"/>
                </a:solidFill>
                <a:latin typeface="Calibri"/>
                <a:ea typeface="Calibri"/>
                <a:cs typeface="Calibri"/>
                <a:sym typeface="Calibri"/>
              </a:rPr>
              <a:t>1,260 subscribers </a:t>
            </a:r>
            <a:r>
              <a:rPr lang="en-US" sz="2000" i="0" u="none" strike="noStrike" dirty="0">
                <a:solidFill>
                  <a:schemeClr val="dk2"/>
                </a:solidFill>
                <a:latin typeface="Calibri"/>
                <a:ea typeface="Calibri"/>
                <a:cs typeface="Calibri"/>
                <a:sym typeface="Calibri"/>
              </a:rPr>
              <a:t>to BPD Peer Online Support Groups</a:t>
            </a:r>
            <a:endParaRPr sz="2000" dirty="0">
              <a:solidFill>
                <a:schemeClr val="dk2"/>
              </a:solidFill>
            </a:endParaRPr>
          </a:p>
          <a:p>
            <a:pPr marL="742950" lvl="1" indent="-285750" algn="l" rtl="0">
              <a:lnSpc>
                <a:spcPct val="100000"/>
              </a:lnSpc>
              <a:spcBef>
                <a:spcPts val="1000"/>
              </a:spcBef>
              <a:spcAft>
                <a:spcPts val="0"/>
              </a:spcAft>
              <a:buSzPts val="1600"/>
              <a:buChar char="►"/>
            </a:pPr>
            <a:r>
              <a:rPr lang="en-US" sz="2000" b="1" dirty="0">
                <a:solidFill>
                  <a:schemeClr val="dk2"/>
                </a:solidFill>
                <a:latin typeface="Calibri"/>
                <a:cs typeface="Calibri"/>
                <a:sym typeface="Calibri"/>
              </a:rPr>
              <a:t>Waiting List </a:t>
            </a:r>
            <a:r>
              <a:rPr lang="en-US" sz="2000" b="0" dirty="0">
                <a:solidFill>
                  <a:schemeClr val="dk2"/>
                </a:solidFill>
                <a:latin typeface="Calibri"/>
                <a:cs typeface="Calibri"/>
                <a:sym typeface="Calibri"/>
              </a:rPr>
              <a:t>900+ during COVID</a:t>
            </a:r>
          </a:p>
          <a:p>
            <a:pPr marL="742950" lvl="1" indent="-285750" algn="l" rtl="0">
              <a:lnSpc>
                <a:spcPct val="100000"/>
              </a:lnSpc>
              <a:spcBef>
                <a:spcPts val="1000"/>
              </a:spcBef>
              <a:spcAft>
                <a:spcPts val="0"/>
              </a:spcAft>
              <a:buSzPts val="1600"/>
              <a:buChar char="►"/>
            </a:pPr>
            <a:r>
              <a:rPr lang="en-US" sz="2000" b="1" dirty="0">
                <a:solidFill>
                  <a:schemeClr val="dk2"/>
                </a:solidFill>
                <a:latin typeface="Calibri"/>
                <a:cs typeface="Calibri"/>
                <a:sym typeface="Calibri"/>
              </a:rPr>
              <a:t>Attendees: </a:t>
            </a:r>
            <a:r>
              <a:rPr lang="en-US" sz="2000" b="0" dirty="0">
                <a:solidFill>
                  <a:schemeClr val="dk2"/>
                </a:solidFill>
                <a:latin typeface="Calibri"/>
                <a:cs typeface="Calibri"/>
                <a:sym typeface="Calibri"/>
              </a:rPr>
              <a:t>320 attended in 2020</a:t>
            </a:r>
          </a:p>
          <a:p>
            <a:pPr marL="742950" lvl="1" indent="-285750" algn="l" rtl="0">
              <a:lnSpc>
                <a:spcPct val="100000"/>
              </a:lnSpc>
              <a:spcBef>
                <a:spcPts val="1000"/>
              </a:spcBef>
              <a:spcAft>
                <a:spcPts val="0"/>
              </a:spcAft>
              <a:buSzPts val="1600"/>
              <a:buChar char="►"/>
            </a:pPr>
            <a:r>
              <a:rPr lang="en-US" sz="2000" dirty="0">
                <a:solidFill>
                  <a:schemeClr val="dk2"/>
                </a:solidFill>
                <a:latin typeface="Calibri"/>
                <a:cs typeface="Calibri"/>
                <a:sym typeface="Calibri"/>
              </a:rPr>
              <a:t>Currently, we have </a:t>
            </a:r>
            <a:r>
              <a:rPr lang="en-US" sz="2000" b="0" dirty="0">
                <a:solidFill>
                  <a:schemeClr val="dk2"/>
                </a:solidFill>
                <a:latin typeface="Calibri"/>
                <a:cs typeface="Calibri"/>
                <a:sym typeface="Calibri"/>
              </a:rPr>
              <a:t>13 facilitators </a:t>
            </a:r>
            <a:r>
              <a:rPr lang="en-US" sz="2000" dirty="0">
                <a:solidFill>
                  <a:schemeClr val="dk2"/>
                </a:solidFill>
                <a:latin typeface="Calibri"/>
                <a:cs typeface="Calibri"/>
                <a:sym typeface="Calibri"/>
              </a:rPr>
              <a:t>and offer up to 6 groups a month.</a:t>
            </a:r>
            <a:endParaRPr sz="2000" b="0" dirty="0">
              <a:solidFill>
                <a:schemeClr val="dk2"/>
              </a:solidFill>
            </a:endParaRPr>
          </a:p>
          <a:p>
            <a:pPr marL="0" lvl="0" indent="0" algn="l" rtl="0">
              <a:lnSpc>
                <a:spcPct val="100000"/>
              </a:lnSpc>
              <a:spcBef>
                <a:spcPts val="1000"/>
              </a:spcBef>
              <a:spcAft>
                <a:spcPts val="0"/>
              </a:spcAft>
              <a:buSzPts val="144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7" descr="Map&#10;&#10;Description automatically generated"/>
          <p:cNvPicPr preferRelativeResize="0"/>
          <p:nvPr/>
        </p:nvPicPr>
        <p:blipFill rotWithShape="1">
          <a:blip r:embed="rId3">
            <a:alphaModFix/>
          </a:blip>
          <a:srcRect/>
          <a:stretch/>
        </p:blipFill>
        <p:spPr>
          <a:xfrm>
            <a:off x="4027990" y="1307939"/>
            <a:ext cx="5503606" cy="3831220"/>
          </a:xfrm>
          <a:prstGeom prst="rect">
            <a:avLst/>
          </a:prstGeom>
          <a:noFill/>
          <a:ln>
            <a:noFill/>
          </a:ln>
        </p:spPr>
      </p:pic>
      <p:sp>
        <p:nvSpPr>
          <p:cNvPr id="244" name="Google Shape;244;p7"/>
          <p:cNvSpPr txBox="1">
            <a:spLocks noGrp="1"/>
          </p:cNvSpPr>
          <p:nvPr>
            <p:ph type="title"/>
          </p:nvPr>
        </p:nvSpPr>
        <p:spPr>
          <a:xfrm>
            <a:off x="352932" y="139596"/>
            <a:ext cx="8596668"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ts val="3600"/>
              <a:buFont typeface="Trebuchet MS"/>
              <a:buNone/>
            </a:pPr>
            <a:r>
              <a:rPr lang="en-US" dirty="0">
                <a:solidFill>
                  <a:schemeClr val="dk2"/>
                </a:solidFill>
              </a:rPr>
              <a:t>273 attendees from </a:t>
            </a:r>
            <a:br>
              <a:rPr lang="en-US" dirty="0">
                <a:solidFill>
                  <a:schemeClr val="dk2"/>
                </a:solidFill>
              </a:rPr>
            </a:br>
            <a:r>
              <a:rPr lang="en-US" dirty="0">
                <a:solidFill>
                  <a:schemeClr val="dk2"/>
                </a:solidFill>
              </a:rPr>
              <a:t>around the country and the world</a:t>
            </a:r>
            <a:endParaRPr dirty="0"/>
          </a:p>
        </p:txBody>
      </p:sp>
      <p:graphicFrame>
        <p:nvGraphicFramePr>
          <p:cNvPr id="245" name="Google Shape;245;p7"/>
          <p:cNvGraphicFramePr/>
          <p:nvPr/>
        </p:nvGraphicFramePr>
        <p:xfrm>
          <a:off x="-715429" y="1421930"/>
          <a:ext cx="5229857" cy="2952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6" name="Google Shape;246;p7"/>
          <p:cNvGraphicFramePr/>
          <p:nvPr/>
        </p:nvGraphicFramePr>
        <p:xfrm>
          <a:off x="230386" y="3896542"/>
          <a:ext cx="4624418" cy="3079056"/>
        </p:xfrm>
        <a:graphic>
          <a:graphicData uri="http://schemas.openxmlformats.org/drawingml/2006/chart">
            <c:chart xmlns:c="http://schemas.openxmlformats.org/drawingml/2006/chart" xmlns:r="http://schemas.openxmlformats.org/officeDocument/2006/relationships" r:id="rId5"/>
          </a:graphicData>
        </a:graphic>
      </p:graphicFrame>
      <p:sp>
        <p:nvSpPr>
          <p:cNvPr id="247" name="Google Shape;247;p7"/>
          <p:cNvSpPr/>
          <p:nvPr/>
        </p:nvSpPr>
        <p:spPr>
          <a:xfrm>
            <a:off x="4872560" y="4757062"/>
            <a:ext cx="4659036" cy="997696"/>
          </a:xfrm>
          <a:prstGeom prst="roundRect">
            <a:avLst>
              <a:gd name="adj" fmla="val 16667"/>
            </a:avLst>
          </a:prstGeom>
          <a:solidFill>
            <a:schemeClr val="dk2"/>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Trebuchet MS"/>
                <a:ea typeface="Trebuchet MS"/>
                <a:cs typeface="Trebuchet MS"/>
                <a:sym typeface="Trebuchet MS"/>
              </a:rPr>
              <a:t>Canada, United Kingdom, Indonesia, Ireland, Barbados, Croatia, Italy, Switzerland, Turkey, United Arab Emirates, Uruguay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p:nvPr/>
        </p:nvSpPr>
        <p:spPr>
          <a:xfrm>
            <a:off x="5255860" y="4873227"/>
            <a:ext cx="3080478" cy="37475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b="0" i="0" u="none" strike="noStrike" cap="none">
                <a:solidFill>
                  <a:schemeClr val="dk2"/>
                </a:solidFill>
                <a:latin typeface="Calibri"/>
                <a:ea typeface="Calibri"/>
                <a:cs typeface="Calibri"/>
                <a:sym typeface="Calibri"/>
              </a:rPr>
              <a:t>Uplifting and informative.</a:t>
            </a:r>
            <a:endParaRPr/>
          </a:p>
        </p:txBody>
      </p:sp>
      <p:sp>
        <p:nvSpPr>
          <p:cNvPr id="265" name="Google Shape;265;p29"/>
          <p:cNvSpPr/>
          <p:nvPr/>
        </p:nvSpPr>
        <p:spPr>
          <a:xfrm>
            <a:off x="138878" y="4181226"/>
            <a:ext cx="3080478" cy="37475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b="0" i="0" u="none" strike="noStrike" cap="none">
                <a:solidFill>
                  <a:schemeClr val="dk2"/>
                </a:solidFill>
                <a:latin typeface="Calibri"/>
                <a:ea typeface="Calibri"/>
                <a:cs typeface="Calibri"/>
                <a:sym typeface="Calibri"/>
              </a:rPr>
              <a:t>I am proud of myself.</a:t>
            </a:r>
            <a:endParaRPr/>
          </a:p>
        </p:txBody>
      </p:sp>
      <p:sp>
        <p:nvSpPr>
          <p:cNvPr id="266" name="Google Shape;266;p29"/>
          <p:cNvSpPr/>
          <p:nvPr/>
        </p:nvSpPr>
        <p:spPr>
          <a:xfrm>
            <a:off x="3304336" y="3533673"/>
            <a:ext cx="3080478" cy="37475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b="0" i="0" u="none" strike="noStrike" cap="none" dirty="0">
                <a:solidFill>
                  <a:schemeClr val="dk2"/>
                </a:solidFill>
                <a:latin typeface="Calibri"/>
                <a:ea typeface="Calibri"/>
                <a:cs typeface="Calibri"/>
                <a:sym typeface="Calibri"/>
              </a:rPr>
              <a:t>I am inspired.</a:t>
            </a:r>
            <a:endParaRPr dirty="0"/>
          </a:p>
        </p:txBody>
      </p:sp>
      <p:sp>
        <p:nvSpPr>
          <p:cNvPr id="267" name="Google Shape;267;p29"/>
          <p:cNvSpPr/>
          <p:nvPr/>
        </p:nvSpPr>
        <p:spPr>
          <a:xfrm>
            <a:off x="5037219" y="1690501"/>
            <a:ext cx="3080478" cy="37475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b="0" i="0" u="none" strike="noStrike" cap="none">
                <a:solidFill>
                  <a:schemeClr val="dk2"/>
                </a:solidFill>
                <a:latin typeface="Calibri"/>
                <a:ea typeface="Calibri"/>
                <a:cs typeface="Calibri"/>
                <a:sym typeface="Calibri"/>
              </a:rPr>
              <a:t>I learned new skills.</a:t>
            </a:r>
            <a:endParaRPr/>
          </a:p>
        </p:txBody>
      </p:sp>
      <p:sp>
        <p:nvSpPr>
          <p:cNvPr id="268" name="Google Shape;268;p29"/>
          <p:cNvSpPr/>
          <p:nvPr/>
        </p:nvSpPr>
        <p:spPr>
          <a:xfrm>
            <a:off x="4302069" y="2560092"/>
            <a:ext cx="3080478" cy="41959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dirty="0">
                <a:solidFill>
                  <a:schemeClr val="dk2"/>
                </a:solidFill>
                <a:latin typeface="Calibri"/>
                <a:ea typeface="Calibri"/>
                <a:cs typeface="Calibri"/>
                <a:sym typeface="Calibri"/>
              </a:rPr>
              <a:t>I feel supported. </a:t>
            </a:r>
            <a:endParaRPr sz="1400" b="0" i="0" u="none" strike="noStrike" cap="none" dirty="0">
              <a:solidFill>
                <a:schemeClr val="dk2"/>
              </a:solidFill>
              <a:latin typeface="Arial"/>
              <a:ea typeface="Arial"/>
              <a:cs typeface="Arial"/>
              <a:sym typeface="Arial"/>
            </a:endParaRPr>
          </a:p>
        </p:txBody>
      </p:sp>
      <p:sp>
        <p:nvSpPr>
          <p:cNvPr id="269" name="Google Shape;269;p29"/>
          <p:cNvSpPr/>
          <p:nvPr/>
        </p:nvSpPr>
        <p:spPr>
          <a:xfrm>
            <a:off x="430868" y="1895051"/>
            <a:ext cx="3383521" cy="41959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alibri"/>
                <a:ea typeface="Calibri"/>
                <a:cs typeface="Calibri"/>
                <a:sym typeface="Calibri"/>
              </a:rPr>
              <a:t>I am not alone in this fight. </a:t>
            </a:r>
            <a:endParaRPr sz="1400" b="0" i="0" u="none" strike="noStrike" cap="none">
              <a:solidFill>
                <a:schemeClr val="dk2"/>
              </a:solidFill>
              <a:latin typeface="Arial"/>
              <a:ea typeface="Arial"/>
              <a:cs typeface="Arial"/>
              <a:sym typeface="Arial"/>
            </a:endParaRPr>
          </a:p>
        </p:txBody>
      </p:sp>
      <p:sp>
        <p:nvSpPr>
          <p:cNvPr id="270" name="Google Shape;270;p29"/>
          <p:cNvSpPr/>
          <p:nvPr/>
        </p:nvSpPr>
        <p:spPr>
          <a:xfrm>
            <a:off x="586189" y="2901837"/>
            <a:ext cx="2285193" cy="419312"/>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i="0" u="none" strike="noStrike" cap="none" dirty="0">
                <a:solidFill>
                  <a:schemeClr val="tx1"/>
                </a:solidFill>
                <a:latin typeface="Calibri"/>
                <a:ea typeface="Calibri"/>
                <a:cs typeface="Calibri"/>
                <a:sym typeface="Calibri"/>
              </a:rPr>
              <a:t>Recovery is possible.</a:t>
            </a:r>
            <a:endParaRPr dirty="0">
              <a:solidFill>
                <a:schemeClr val="tx1"/>
              </a:solidFill>
            </a:endParaRPr>
          </a:p>
        </p:txBody>
      </p:sp>
      <p:sp>
        <p:nvSpPr>
          <p:cNvPr id="271" name="Google Shape;271;p29"/>
          <p:cNvSpPr/>
          <p:nvPr/>
        </p:nvSpPr>
        <p:spPr>
          <a:xfrm>
            <a:off x="1221591" y="5352828"/>
            <a:ext cx="3080478" cy="470774"/>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b="0" i="0" u="none" strike="noStrike" cap="none">
                <a:solidFill>
                  <a:schemeClr val="dk2"/>
                </a:solidFill>
                <a:latin typeface="Calibri"/>
                <a:ea typeface="Calibri"/>
                <a:cs typeface="Calibri"/>
                <a:sym typeface="Calibri"/>
              </a:rPr>
              <a:t>I feel heard and understood.</a:t>
            </a:r>
            <a:endParaRPr/>
          </a:p>
        </p:txBody>
      </p:sp>
      <p:sp>
        <p:nvSpPr>
          <p:cNvPr id="272" name="Google Shape;272;p29"/>
          <p:cNvSpPr/>
          <p:nvPr/>
        </p:nvSpPr>
        <p:spPr>
          <a:xfrm>
            <a:off x="6900107" y="3709931"/>
            <a:ext cx="3612776" cy="493058"/>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800" b="0" i="0" u="none" strike="noStrike" cap="none">
                <a:solidFill>
                  <a:schemeClr val="dk2"/>
                </a:solidFill>
                <a:latin typeface="Calibri"/>
                <a:ea typeface="Calibri"/>
                <a:cs typeface="Calibri"/>
                <a:sym typeface="Calibri"/>
              </a:rPr>
              <a:t>Hopeful that things can get better.</a:t>
            </a:r>
            <a:endParaRPr/>
          </a:p>
        </p:txBody>
      </p:sp>
      <p:sp>
        <p:nvSpPr>
          <p:cNvPr id="273" name="Google Shape;273;p29"/>
          <p:cNvSpPr/>
          <p:nvPr/>
        </p:nvSpPr>
        <p:spPr>
          <a:xfrm>
            <a:off x="4766131" y="5862901"/>
            <a:ext cx="3080478" cy="421341"/>
          </a:xfrm>
          <a:prstGeom prst="roundRect">
            <a:avLst>
              <a:gd name="adj" fmla="val 16667"/>
            </a:avLst>
          </a:prstGeom>
          <a:solidFill>
            <a:schemeClr val="accent1"/>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Calibri"/>
                <a:ea typeface="Calibri"/>
                <a:cs typeface="Calibri"/>
                <a:sym typeface="Calibri"/>
              </a:rPr>
              <a:t>Reminds me to practice skills.</a:t>
            </a:r>
            <a:endParaRPr sz="1400" b="0" i="0" u="none" strike="noStrike" cap="none">
              <a:solidFill>
                <a:schemeClr val="dk2"/>
              </a:solidFill>
              <a:latin typeface="Arial"/>
              <a:ea typeface="Arial"/>
              <a:cs typeface="Arial"/>
              <a:sym typeface="Arial"/>
            </a:endParaRPr>
          </a:p>
        </p:txBody>
      </p:sp>
      <p:sp>
        <p:nvSpPr>
          <p:cNvPr id="274" name="Google Shape;274;p29"/>
          <p:cNvSpPr txBox="1"/>
          <p:nvPr/>
        </p:nvSpPr>
        <p:spPr>
          <a:xfrm>
            <a:off x="0" y="70472"/>
            <a:ext cx="962152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2"/>
                </a:solidFill>
                <a:latin typeface="Arial"/>
                <a:ea typeface="Arial"/>
                <a:cs typeface="Arial"/>
                <a:sym typeface="Arial"/>
              </a:rPr>
              <a:t>The groups are a safe space to connect and learn from each other—a demonstration of positive models of recovery.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7882-9AFA-4A06-834C-757807328A37}"/>
              </a:ext>
            </a:extLst>
          </p:cNvPr>
          <p:cNvSpPr>
            <a:spLocks noGrp="1"/>
          </p:cNvSpPr>
          <p:nvPr>
            <p:ph type="title"/>
          </p:nvPr>
        </p:nvSpPr>
        <p:spPr/>
        <p:txBody>
          <a:bodyPr/>
          <a:lstStyle/>
          <a:p>
            <a:r>
              <a:rPr lang="en-US" dirty="0"/>
              <a:t>Rachel’s Story</a:t>
            </a:r>
          </a:p>
        </p:txBody>
      </p:sp>
      <p:pic>
        <p:nvPicPr>
          <p:cNvPr id="5" name="Picture 4">
            <a:extLst>
              <a:ext uri="{FF2B5EF4-FFF2-40B4-BE49-F238E27FC236}">
                <a16:creationId xmlns:a16="http://schemas.microsoft.com/office/drawing/2014/main" id="{3383F864-AFEF-432C-9703-BCECA3DBF3F6}"/>
              </a:ext>
            </a:extLst>
          </p:cNvPr>
          <p:cNvPicPr>
            <a:picLocks noChangeAspect="1"/>
          </p:cNvPicPr>
          <p:nvPr/>
        </p:nvPicPr>
        <p:blipFill>
          <a:blip r:embed="rId2"/>
          <a:stretch>
            <a:fillRect/>
          </a:stretch>
        </p:blipFill>
        <p:spPr>
          <a:xfrm>
            <a:off x="434359" y="1625118"/>
            <a:ext cx="2644068" cy="3525424"/>
          </a:xfrm>
          <a:prstGeom prst="rect">
            <a:avLst/>
          </a:prstGeom>
        </p:spPr>
      </p:pic>
      <p:pic>
        <p:nvPicPr>
          <p:cNvPr id="7" name="Picture 6">
            <a:extLst>
              <a:ext uri="{FF2B5EF4-FFF2-40B4-BE49-F238E27FC236}">
                <a16:creationId xmlns:a16="http://schemas.microsoft.com/office/drawing/2014/main" id="{BC55771F-DAA4-4823-B749-9484628A7931}"/>
              </a:ext>
            </a:extLst>
          </p:cNvPr>
          <p:cNvPicPr>
            <a:picLocks noChangeAspect="1"/>
          </p:cNvPicPr>
          <p:nvPr/>
        </p:nvPicPr>
        <p:blipFill>
          <a:blip r:embed="rId3"/>
          <a:stretch>
            <a:fillRect/>
          </a:stretch>
        </p:blipFill>
        <p:spPr>
          <a:xfrm>
            <a:off x="3266128" y="1427937"/>
            <a:ext cx="3784720" cy="2838540"/>
          </a:xfrm>
          <a:prstGeom prst="rect">
            <a:avLst/>
          </a:prstGeom>
        </p:spPr>
      </p:pic>
      <p:pic>
        <p:nvPicPr>
          <p:cNvPr id="9" name="Picture 8">
            <a:extLst>
              <a:ext uri="{FF2B5EF4-FFF2-40B4-BE49-F238E27FC236}">
                <a16:creationId xmlns:a16="http://schemas.microsoft.com/office/drawing/2014/main" id="{75DAC23F-AA30-4CDA-A9B3-A5339AC91F93}"/>
              </a:ext>
            </a:extLst>
          </p:cNvPr>
          <p:cNvPicPr>
            <a:picLocks noChangeAspect="1"/>
          </p:cNvPicPr>
          <p:nvPr/>
        </p:nvPicPr>
        <p:blipFill>
          <a:blip r:embed="rId4"/>
          <a:stretch>
            <a:fillRect/>
          </a:stretch>
        </p:blipFill>
        <p:spPr>
          <a:xfrm>
            <a:off x="7318089" y="609600"/>
            <a:ext cx="4143221" cy="3107416"/>
          </a:xfrm>
          <a:prstGeom prst="rect">
            <a:avLst/>
          </a:prstGeom>
        </p:spPr>
      </p:pic>
      <p:pic>
        <p:nvPicPr>
          <p:cNvPr id="4" name="Picture 3">
            <a:extLst>
              <a:ext uri="{FF2B5EF4-FFF2-40B4-BE49-F238E27FC236}">
                <a16:creationId xmlns:a16="http://schemas.microsoft.com/office/drawing/2014/main" id="{B3C0524D-9936-4F25-8BEB-8A3C2898814F}"/>
              </a:ext>
            </a:extLst>
          </p:cNvPr>
          <p:cNvPicPr>
            <a:picLocks noChangeAspect="1"/>
          </p:cNvPicPr>
          <p:nvPr/>
        </p:nvPicPr>
        <p:blipFill>
          <a:blip r:embed="rId5"/>
          <a:stretch>
            <a:fillRect/>
          </a:stretch>
        </p:blipFill>
        <p:spPr>
          <a:xfrm>
            <a:off x="5845551" y="3505561"/>
            <a:ext cx="2945076" cy="2945076"/>
          </a:xfrm>
          <a:prstGeom prst="rect">
            <a:avLst/>
          </a:prstGeom>
        </p:spPr>
      </p:pic>
    </p:spTree>
    <p:extLst>
      <p:ext uri="{BB962C8B-B14F-4D97-AF65-F5344CB8AC3E}">
        <p14:creationId xmlns:p14="http://schemas.microsoft.com/office/powerpoint/2010/main" val="408143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FFDE-626B-4C05-B167-02C971F0F35D}"/>
              </a:ext>
            </a:extLst>
          </p:cNvPr>
          <p:cNvSpPr>
            <a:spLocks noGrp="1"/>
          </p:cNvSpPr>
          <p:nvPr>
            <p:ph type="title"/>
          </p:nvPr>
        </p:nvSpPr>
        <p:spPr>
          <a:xfrm>
            <a:off x="677334" y="609600"/>
            <a:ext cx="8596668" cy="975919"/>
          </a:xfrm>
        </p:spPr>
        <p:txBody>
          <a:bodyPr/>
          <a:lstStyle/>
          <a:p>
            <a:r>
              <a:rPr lang="en-US" dirty="0"/>
              <a:t>Resources &amp; Questions</a:t>
            </a:r>
          </a:p>
        </p:txBody>
      </p:sp>
      <p:sp>
        <p:nvSpPr>
          <p:cNvPr id="3" name="Text Placeholder 2">
            <a:extLst>
              <a:ext uri="{FF2B5EF4-FFF2-40B4-BE49-F238E27FC236}">
                <a16:creationId xmlns:a16="http://schemas.microsoft.com/office/drawing/2014/main" id="{F2D4DC1A-EDCC-47FB-8703-9DEEC46288D5}"/>
              </a:ext>
            </a:extLst>
          </p:cNvPr>
          <p:cNvSpPr>
            <a:spLocks noGrp="1"/>
          </p:cNvSpPr>
          <p:nvPr>
            <p:ph type="body" idx="1"/>
          </p:nvPr>
        </p:nvSpPr>
        <p:spPr>
          <a:xfrm>
            <a:off x="427839" y="1585519"/>
            <a:ext cx="6006517" cy="3880773"/>
          </a:xfrm>
        </p:spPr>
        <p:txBody>
          <a:bodyPr>
            <a:normAutofit/>
          </a:bodyPr>
          <a:lstStyle/>
          <a:p>
            <a:r>
              <a:rPr lang="en-US" dirty="0"/>
              <a:t>Emotions Matter Peer Resources </a:t>
            </a:r>
          </a:p>
          <a:p>
            <a:r>
              <a:rPr lang="en-US" dirty="0">
                <a:hlinkClick r:id="rId2"/>
              </a:rPr>
              <a:t>www.emotionsmatterbpd.org</a:t>
            </a:r>
            <a:endParaRPr lang="en-US" dirty="0"/>
          </a:p>
          <a:p>
            <a:r>
              <a:rPr lang="en-US" dirty="0">
                <a:hlinkClick r:id="rId3"/>
              </a:rPr>
              <a:t>www.supportgroupscentral.com</a:t>
            </a:r>
            <a:endParaRPr lang="en-US" dirty="0"/>
          </a:p>
          <a:p>
            <a:pPr marL="137160" indent="0">
              <a:buNone/>
            </a:pPr>
            <a:endParaRPr lang="en-US" dirty="0"/>
          </a:p>
          <a:p>
            <a:r>
              <a:rPr lang="en-US" dirty="0"/>
              <a:t>Treatment Resources:</a:t>
            </a:r>
          </a:p>
          <a:p>
            <a:pPr marL="137160" indent="0">
              <a:buNone/>
            </a:pPr>
            <a:r>
              <a:rPr lang="en-US" dirty="0"/>
              <a:t>     </a:t>
            </a:r>
            <a:r>
              <a:rPr lang="en-US" dirty="0">
                <a:hlinkClick r:id="rId4"/>
              </a:rPr>
              <a:t>https://www.nyp.org/bpdresourcecenter</a:t>
            </a:r>
            <a:endParaRPr lang="en-US" dirty="0"/>
          </a:p>
          <a:p>
            <a:pPr marL="137160" indent="0">
              <a:buNone/>
            </a:pPr>
            <a:endParaRPr lang="en-US" dirty="0"/>
          </a:p>
          <a:p>
            <a:r>
              <a:rPr lang="en-US" dirty="0"/>
              <a:t>Family Resources/Education</a:t>
            </a:r>
          </a:p>
          <a:p>
            <a:pPr marL="137160" indent="0">
              <a:buNone/>
            </a:pPr>
            <a:r>
              <a:rPr lang="en-US" dirty="0">
                <a:hlinkClick r:id="rId5"/>
              </a:rPr>
              <a:t>https://www.borderlinepersonalitydisorder.org/</a:t>
            </a:r>
            <a:endParaRPr lang="en-US" dirty="0"/>
          </a:p>
          <a:p>
            <a:pPr marL="137160" indent="0">
              <a:buNone/>
            </a:pPr>
            <a:endParaRPr lang="en-US" dirty="0"/>
          </a:p>
        </p:txBody>
      </p:sp>
      <p:pic>
        <p:nvPicPr>
          <p:cNvPr id="4" name="Picture 3">
            <a:extLst>
              <a:ext uri="{FF2B5EF4-FFF2-40B4-BE49-F238E27FC236}">
                <a16:creationId xmlns:a16="http://schemas.microsoft.com/office/drawing/2014/main" id="{08054D69-AC3A-44D7-AA4D-F778FD2789DF}"/>
              </a:ext>
            </a:extLst>
          </p:cNvPr>
          <p:cNvPicPr>
            <a:picLocks noChangeAspect="1"/>
          </p:cNvPicPr>
          <p:nvPr/>
        </p:nvPicPr>
        <p:blipFill>
          <a:blip r:embed="rId6"/>
          <a:stretch>
            <a:fillRect/>
          </a:stretch>
        </p:blipFill>
        <p:spPr>
          <a:xfrm>
            <a:off x="6817128" y="945741"/>
            <a:ext cx="3299955" cy="4270530"/>
          </a:xfrm>
          <a:prstGeom prst="rect">
            <a:avLst/>
          </a:prstGeom>
        </p:spPr>
      </p:pic>
    </p:spTree>
    <p:extLst>
      <p:ext uri="{BB962C8B-B14F-4D97-AF65-F5344CB8AC3E}">
        <p14:creationId xmlns:p14="http://schemas.microsoft.com/office/powerpoint/2010/main" val="399727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xfrm>
            <a:off x="677334" y="264753"/>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4000"/>
              <a:buFont typeface="Arial"/>
              <a:buNone/>
            </a:pPr>
            <a:r>
              <a:rPr lang="en-US" sz="4000" b="0" i="0" u="none" strike="noStrike">
                <a:solidFill>
                  <a:schemeClr val="dk2"/>
                </a:solidFill>
                <a:latin typeface="Arial"/>
                <a:ea typeface="Arial"/>
                <a:cs typeface="Arial"/>
                <a:sym typeface="Arial"/>
              </a:rPr>
              <a:t>Acknowledgements</a:t>
            </a:r>
            <a:endParaRPr sz="4000">
              <a:solidFill>
                <a:schemeClr val="dk2"/>
              </a:solidFill>
            </a:endParaRPr>
          </a:p>
        </p:txBody>
      </p:sp>
      <p:sp>
        <p:nvSpPr>
          <p:cNvPr id="295" name="Google Shape;295;p11"/>
          <p:cNvSpPr txBox="1">
            <a:spLocks noGrp="1"/>
          </p:cNvSpPr>
          <p:nvPr>
            <p:ph type="body" idx="1"/>
          </p:nvPr>
        </p:nvSpPr>
        <p:spPr>
          <a:xfrm>
            <a:off x="677334" y="1371524"/>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en-US" sz="1800" b="1" i="0" u="none" strike="noStrike" dirty="0">
                <a:solidFill>
                  <a:schemeClr val="dk2"/>
                </a:solidFill>
                <a:latin typeface="Trebuchet MS"/>
                <a:ea typeface="Trebuchet MS"/>
                <a:cs typeface="Trebuchet MS"/>
                <a:sym typeface="Trebuchet MS"/>
              </a:rPr>
              <a:t>Authors:</a:t>
            </a:r>
            <a:r>
              <a:rPr lang="en-US" sz="1800" b="0" i="0" u="none" strike="noStrike" dirty="0">
                <a:solidFill>
                  <a:schemeClr val="dk2"/>
                </a:solidFill>
                <a:latin typeface="Trebuchet MS"/>
                <a:ea typeface="Trebuchet MS"/>
                <a:cs typeface="Trebuchet MS"/>
                <a:sym typeface="Trebuchet MS"/>
              </a:rPr>
              <a:t> Teresa </a:t>
            </a:r>
            <a:r>
              <a:rPr lang="en-US" sz="1800" b="0" i="0" u="none" strike="noStrike" dirty="0" err="1">
                <a:solidFill>
                  <a:schemeClr val="dk2"/>
                </a:solidFill>
                <a:latin typeface="Trebuchet MS"/>
                <a:ea typeface="Trebuchet MS"/>
                <a:cs typeface="Trebuchet MS"/>
                <a:sym typeface="Trebuchet MS"/>
              </a:rPr>
              <a:t>Burgado</a:t>
            </a:r>
            <a:r>
              <a:rPr lang="en-US" sz="1800" b="0" i="0" u="none" strike="noStrike" dirty="0">
                <a:solidFill>
                  <a:schemeClr val="dk2"/>
                </a:solidFill>
                <a:latin typeface="Trebuchet MS"/>
                <a:ea typeface="Trebuchet MS"/>
                <a:cs typeface="Trebuchet MS"/>
                <a:sym typeface="Trebuchet MS"/>
              </a:rPr>
              <a:t>, Chelsea Spearman, and Paula </a:t>
            </a:r>
            <a:r>
              <a:rPr lang="en-US" sz="1800" b="0" i="0" u="none" strike="noStrike" dirty="0" err="1">
                <a:solidFill>
                  <a:schemeClr val="dk2"/>
                </a:solidFill>
                <a:latin typeface="Trebuchet MS"/>
                <a:ea typeface="Trebuchet MS"/>
                <a:cs typeface="Trebuchet MS"/>
                <a:sym typeface="Trebuchet MS"/>
              </a:rPr>
              <a:t>Tusiani</a:t>
            </a:r>
            <a:r>
              <a:rPr lang="en-US" sz="1800" b="0" i="0" u="none" strike="noStrike" dirty="0">
                <a:solidFill>
                  <a:schemeClr val="dk2"/>
                </a:solidFill>
                <a:latin typeface="Trebuchet MS"/>
                <a:ea typeface="Trebuchet MS"/>
                <a:cs typeface="Trebuchet MS"/>
                <a:sym typeface="Trebuchet MS"/>
              </a:rPr>
              <a:t>-Eng, LMSW</a:t>
            </a:r>
            <a:endParaRPr dirty="0"/>
          </a:p>
          <a:p>
            <a:pPr marL="342900" lvl="0" indent="-342900" algn="l" rtl="0">
              <a:lnSpc>
                <a:spcPct val="100000"/>
              </a:lnSpc>
              <a:spcBef>
                <a:spcPts val="1000"/>
              </a:spcBef>
              <a:spcAft>
                <a:spcPts val="0"/>
              </a:spcAft>
              <a:buSzPts val="1440"/>
              <a:buChar char="►"/>
            </a:pPr>
            <a:r>
              <a:rPr lang="en-US" b="1" dirty="0">
                <a:solidFill>
                  <a:schemeClr val="dk2"/>
                </a:solidFill>
                <a:latin typeface="Trebuchet MS"/>
                <a:ea typeface="Trebuchet MS"/>
                <a:cs typeface="Trebuchet MS"/>
                <a:sym typeface="Trebuchet MS"/>
              </a:rPr>
              <a:t>Evaluators</a:t>
            </a:r>
            <a:r>
              <a:rPr lang="en-US" dirty="0">
                <a:solidFill>
                  <a:schemeClr val="dk2"/>
                </a:solidFill>
                <a:latin typeface="Trebuchet MS"/>
                <a:ea typeface="Trebuchet MS"/>
                <a:cs typeface="Trebuchet MS"/>
                <a:sym typeface="Trebuchet MS"/>
              </a:rPr>
              <a:t>: Sarah </a:t>
            </a:r>
            <a:r>
              <a:rPr lang="en-US" dirty="0" err="1">
                <a:solidFill>
                  <a:schemeClr val="dk2"/>
                </a:solidFill>
                <a:latin typeface="Trebuchet MS"/>
                <a:ea typeface="Trebuchet MS"/>
                <a:cs typeface="Trebuchet MS"/>
                <a:sym typeface="Trebuchet MS"/>
              </a:rPr>
              <a:t>Fineberg</a:t>
            </a:r>
            <a:r>
              <a:rPr lang="en-US" dirty="0">
                <a:solidFill>
                  <a:schemeClr val="dk2"/>
                </a:solidFill>
                <a:latin typeface="Trebuchet MS"/>
                <a:ea typeface="Trebuchet MS"/>
                <a:cs typeface="Trebuchet MS"/>
                <a:sym typeface="Trebuchet MS"/>
              </a:rPr>
              <a:t>, MD; Jillian Papa, MPH; and </a:t>
            </a:r>
            <a:r>
              <a:rPr lang="en-US" dirty="0" err="1">
                <a:solidFill>
                  <a:schemeClr val="dk2"/>
                </a:solidFill>
                <a:latin typeface="Trebuchet MS"/>
                <a:ea typeface="Trebuchet MS"/>
                <a:cs typeface="Trebuchet MS"/>
                <a:sym typeface="Trebuchet MS"/>
              </a:rPr>
              <a:t>Yujung</a:t>
            </a:r>
            <a:r>
              <a:rPr lang="en-US" dirty="0">
                <a:solidFill>
                  <a:schemeClr val="dk2"/>
                </a:solidFill>
                <a:latin typeface="Trebuchet MS"/>
                <a:ea typeface="Trebuchet MS"/>
                <a:cs typeface="Trebuchet MS"/>
                <a:sym typeface="Trebuchet MS"/>
              </a:rPr>
              <a:t> Choi, M. Sci.</a:t>
            </a:r>
            <a:endParaRPr b="0" dirty="0">
              <a:solidFill>
                <a:schemeClr val="dk2"/>
              </a:solidFill>
            </a:endParaRPr>
          </a:p>
          <a:p>
            <a:pPr marL="342900" lvl="0" indent="-342900" algn="l" rtl="0">
              <a:lnSpc>
                <a:spcPct val="100000"/>
              </a:lnSpc>
              <a:spcBef>
                <a:spcPts val="1000"/>
              </a:spcBef>
              <a:spcAft>
                <a:spcPts val="0"/>
              </a:spcAft>
              <a:buSzPts val="1440"/>
              <a:buChar char="►"/>
            </a:pPr>
            <a:r>
              <a:rPr lang="en-US" sz="1800" b="1" i="0" u="none" strike="noStrike" dirty="0">
                <a:solidFill>
                  <a:schemeClr val="dk2"/>
                </a:solidFill>
                <a:latin typeface="Trebuchet MS"/>
                <a:ea typeface="Trebuchet MS"/>
                <a:cs typeface="Trebuchet MS"/>
                <a:sym typeface="Trebuchet MS"/>
              </a:rPr>
              <a:t>Contributors:</a:t>
            </a:r>
            <a:r>
              <a:rPr lang="en-US" sz="1800" b="0" i="0" u="none" strike="noStrike" dirty="0">
                <a:solidFill>
                  <a:schemeClr val="dk2"/>
                </a:solidFill>
                <a:latin typeface="Trebuchet MS"/>
                <a:ea typeface="Trebuchet MS"/>
                <a:cs typeface="Trebuchet MS"/>
                <a:sym typeface="Trebuchet MS"/>
              </a:rPr>
              <a:t>  Maria Solomon, LCSW; Diana Diamond, PhD</a:t>
            </a:r>
            <a:r>
              <a:rPr lang="en-US" dirty="0">
                <a:solidFill>
                  <a:schemeClr val="dk2"/>
                </a:solidFill>
                <a:latin typeface="Trebuchet MS"/>
                <a:ea typeface="Trebuchet MS"/>
                <a:cs typeface="Trebuchet MS"/>
                <a:sym typeface="Trebuchet MS"/>
              </a:rPr>
              <a:t>;</a:t>
            </a:r>
            <a:r>
              <a:rPr lang="en-US" sz="1800" b="0" i="0" u="none" strike="noStrike" dirty="0">
                <a:solidFill>
                  <a:schemeClr val="dk2"/>
                </a:solidFill>
                <a:latin typeface="Trebuchet MS"/>
                <a:ea typeface="Trebuchet MS"/>
                <a:cs typeface="Trebuchet MS"/>
                <a:sym typeface="Trebuchet MS"/>
              </a:rPr>
              <a:t> Andrea </a:t>
            </a:r>
            <a:r>
              <a:rPr lang="en-US" sz="1800" b="0" i="0" u="none" strike="noStrike" dirty="0" err="1">
                <a:solidFill>
                  <a:schemeClr val="dk2"/>
                </a:solidFill>
                <a:latin typeface="Trebuchet MS"/>
                <a:ea typeface="Trebuchet MS"/>
                <a:cs typeface="Trebuchet MS"/>
                <a:sym typeface="Trebuchet MS"/>
              </a:rPr>
              <a:t>Rosenhalf</a:t>
            </a:r>
            <a:r>
              <a:rPr lang="en-US" dirty="0">
                <a:solidFill>
                  <a:schemeClr val="dk2"/>
                </a:solidFill>
              </a:rPr>
              <a:t>;</a:t>
            </a:r>
            <a:r>
              <a:rPr lang="en-US" sz="1800" b="0" i="0" u="none" strike="noStrike" dirty="0">
                <a:solidFill>
                  <a:schemeClr val="dk2"/>
                </a:solidFill>
                <a:latin typeface="Trebuchet MS"/>
                <a:ea typeface="Trebuchet MS"/>
                <a:cs typeface="Trebuchet MS"/>
                <a:sym typeface="Trebuchet MS"/>
              </a:rPr>
              <a:t> LCSW-R;</a:t>
            </a:r>
            <a:r>
              <a:rPr lang="en-US" dirty="0"/>
              <a:t> Hannah Fox; </a:t>
            </a:r>
            <a:r>
              <a:rPr lang="en-US" dirty="0" err="1"/>
              <a:t>Kellyann</a:t>
            </a:r>
            <a:r>
              <a:rPr lang="en-US" dirty="0"/>
              <a:t> Navarre; Liz Trainor; Penelope D.; Rachel Hay; Coral Lopez; Amanda </a:t>
            </a:r>
            <a:r>
              <a:rPr lang="en-US" dirty="0" err="1"/>
              <a:t>Blachorsky</a:t>
            </a:r>
            <a:r>
              <a:rPr lang="en-US" dirty="0"/>
              <a:t>; and Haley </a:t>
            </a:r>
            <a:r>
              <a:rPr lang="en-US" dirty="0" err="1"/>
              <a:t>Amering</a:t>
            </a:r>
            <a:r>
              <a:rPr lang="en-US" dirty="0"/>
              <a:t>.  </a:t>
            </a:r>
            <a:endParaRPr b="0" dirty="0">
              <a:solidFill>
                <a:schemeClr val="dk2"/>
              </a:solidFill>
            </a:endParaRPr>
          </a:p>
          <a:p>
            <a:pPr marL="342900" lvl="0" indent="-342900" algn="l" rtl="0">
              <a:lnSpc>
                <a:spcPct val="100000"/>
              </a:lnSpc>
              <a:spcBef>
                <a:spcPts val="1000"/>
              </a:spcBef>
              <a:spcAft>
                <a:spcPts val="0"/>
              </a:spcAft>
              <a:buSzPts val="1440"/>
              <a:buChar char="►"/>
            </a:pPr>
            <a:r>
              <a:rPr lang="en-US" sz="1800" b="1" i="0" u="none" strike="noStrike" dirty="0">
                <a:solidFill>
                  <a:schemeClr val="dk2"/>
                </a:solidFill>
                <a:latin typeface="Trebuchet MS"/>
                <a:ea typeface="Trebuchet MS"/>
                <a:cs typeface="Trebuchet MS"/>
                <a:sym typeface="Trebuchet MS"/>
              </a:rPr>
              <a:t>Partners: </a:t>
            </a:r>
            <a:r>
              <a:rPr lang="en-US" sz="1800" b="0" i="0" u="none" strike="noStrike" dirty="0">
                <a:solidFill>
                  <a:schemeClr val="dk2"/>
                </a:solidFill>
                <a:latin typeface="Trebuchet MS"/>
                <a:ea typeface="Trebuchet MS"/>
                <a:cs typeface="Trebuchet MS"/>
                <a:sym typeface="Trebuchet MS"/>
              </a:rPr>
              <a:t>Pro Bono Partnership, Morea Agency, and Support Groups Central.</a:t>
            </a:r>
            <a:endParaRPr b="0" dirty="0">
              <a:solidFill>
                <a:schemeClr val="dk2"/>
              </a:solidFill>
            </a:endParaRPr>
          </a:p>
          <a:p>
            <a:pPr marL="342900" lvl="0" indent="-342900" algn="l" rtl="0">
              <a:lnSpc>
                <a:spcPct val="100000"/>
              </a:lnSpc>
              <a:spcBef>
                <a:spcPts val="1000"/>
              </a:spcBef>
              <a:spcAft>
                <a:spcPts val="0"/>
              </a:spcAft>
              <a:buSzPts val="1440"/>
              <a:buChar char="►"/>
            </a:pPr>
            <a:r>
              <a:rPr lang="en-US" sz="1800" b="1" i="0" u="none" strike="noStrike" dirty="0">
                <a:solidFill>
                  <a:schemeClr val="dk2"/>
                </a:solidFill>
                <a:latin typeface="Trebuchet MS"/>
                <a:ea typeface="Trebuchet MS"/>
                <a:cs typeface="Trebuchet MS"/>
                <a:sym typeface="Trebuchet MS"/>
              </a:rPr>
              <a:t>Donors:  </a:t>
            </a:r>
            <a:r>
              <a:rPr lang="en-US" sz="1800" b="0" i="0" u="none" strike="noStrike" dirty="0">
                <a:solidFill>
                  <a:schemeClr val="dk2"/>
                </a:solidFill>
                <a:latin typeface="Trebuchet MS"/>
                <a:ea typeface="Trebuchet MS"/>
                <a:cs typeface="Trebuchet MS"/>
                <a:sym typeface="Trebuchet MS"/>
              </a:rPr>
              <a:t>McLean Hospital, New York Presbyterian Hospital, Francesco and Mary </a:t>
            </a:r>
            <a:r>
              <a:rPr lang="en-US" sz="1800" b="0" i="0" u="none" strike="noStrike" dirty="0" err="1">
                <a:solidFill>
                  <a:schemeClr val="dk2"/>
                </a:solidFill>
                <a:latin typeface="Trebuchet MS"/>
                <a:ea typeface="Trebuchet MS"/>
                <a:cs typeface="Trebuchet MS"/>
                <a:sym typeface="Trebuchet MS"/>
              </a:rPr>
              <a:t>Giambelli</a:t>
            </a:r>
            <a:r>
              <a:rPr lang="en-US" sz="1800" b="0" i="0" u="none" strike="noStrike" dirty="0">
                <a:solidFill>
                  <a:schemeClr val="dk2"/>
                </a:solidFill>
                <a:latin typeface="Trebuchet MS"/>
                <a:ea typeface="Trebuchet MS"/>
                <a:cs typeface="Trebuchet MS"/>
                <a:sym typeface="Trebuchet MS"/>
              </a:rPr>
              <a:t> Foundation, and individual donors.</a:t>
            </a:r>
            <a:endParaRPr b="0" dirty="0">
              <a:solidFill>
                <a:schemeClr val="dk2"/>
              </a:solidFill>
            </a:endParaRPr>
          </a:p>
        </p:txBody>
      </p:sp>
      <p:pic>
        <p:nvPicPr>
          <p:cNvPr id="296" name="Google Shape;296;p11"/>
          <p:cNvPicPr preferRelativeResize="0"/>
          <p:nvPr/>
        </p:nvPicPr>
        <p:blipFill rotWithShape="1">
          <a:blip r:embed="rId3">
            <a:alphaModFix/>
          </a:blip>
          <a:srcRect/>
          <a:stretch/>
        </p:blipFill>
        <p:spPr>
          <a:xfrm>
            <a:off x="412923" y="4927601"/>
            <a:ext cx="5010150" cy="1504950"/>
          </a:xfrm>
          <a:prstGeom prst="rect">
            <a:avLst/>
          </a:prstGeom>
          <a:noFill/>
          <a:ln>
            <a:noFill/>
          </a:ln>
        </p:spPr>
      </p:pic>
      <p:sp>
        <p:nvSpPr>
          <p:cNvPr id="297" name="Google Shape;297;p11"/>
          <p:cNvSpPr txBox="1"/>
          <p:nvPr/>
        </p:nvSpPr>
        <p:spPr>
          <a:xfrm>
            <a:off x="5675223" y="5072276"/>
            <a:ext cx="610385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www.emotionsmatterbpd.org</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P.O. Box 7642</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Garden City, New York 11530</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paula@emotionsmatterbpd.org</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Trebuchet MS"/>
                <a:ea typeface="Trebuchet MS"/>
                <a:cs typeface="Trebuchet MS"/>
                <a:sym typeface="Trebuchet MS"/>
              </a:rPr>
            </a:b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cf28ca4a84_0_15"/>
          <p:cNvSpPr txBox="1">
            <a:spLocks noGrp="1"/>
          </p:cNvSpPr>
          <p:nvPr>
            <p:ph type="title"/>
          </p:nvPr>
        </p:nvSpPr>
        <p:spPr>
          <a:xfrm>
            <a:off x="677334" y="2912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sz="2500" dirty="0"/>
              <a:t>Appendix A: Emotions Matter’s Community Guidelines</a:t>
            </a:r>
            <a:endParaRPr sz="2500" dirty="0"/>
          </a:p>
        </p:txBody>
      </p:sp>
      <p:sp>
        <p:nvSpPr>
          <p:cNvPr id="304" name="Google Shape;304;gcf28ca4a84_0_15"/>
          <p:cNvSpPr txBox="1">
            <a:spLocks noGrp="1"/>
          </p:cNvSpPr>
          <p:nvPr>
            <p:ph type="body" idx="1"/>
          </p:nvPr>
        </p:nvSpPr>
        <p:spPr>
          <a:xfrm>
            <a:off x="677325" y="884200"/>
            <a:ext cx="10307700" cy="4826700"/>
          </a:xfrm>
          <a:prstGeom prst="rect">
            <a:avLst/>
          </a:prstGeom>
          <a:noFill/>
          <a:ln>
            <a:noFill/>
          </a:ln>
        </p:spPr>
        <p:txBody>
          <a:bodyPr spcFirstLastPara="1" wrap="square" lIns="91425" tIns="45700" rIns="91425" bIns="45700" anchor="t" anchorCtr="0">
            <a:noAutofit/>
          </a:bodyPr>
          <a:lstStyle/>
          <a:p>
            <a:pPr marL="50800" marR="50800" lvl="0" indent="0" algn="l" rtl="0">
              <a:lnSpc>
                <a:spcPct val="95000"/>
              </a:lnSpc>
              <a:spcBef>
                <a:spcPts val="1200"/>
              </a:spcBef>
              <a:spcAft>
                <a:spcPts val="0"/>
              </a:spcAft>
              <a:buClr>
                <a:schemeClr val="dk1"/>
              </a:buClr>
              <a:buSzPts val="275"/>
              <a:buFont typeface="Arial"/>
              <a:buNone/>
            </a:pPr>
            <a:r>
              <a:rPr lang="en-US" sz="1650" dirty="0"/>
              <a:t>1. Your safety and well-being, as well as the safety of the group, is important to us.</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2. Use respectful language.  Words and body language matter.  Be mindful of how others can interpret your communication.</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3. We accept difference and promote acceptance, especially with regard to gender, identity, race, ethnicity, age, religion, or politics.</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4. Respect confidentiality.  No photographs, screenshots or video recordings of other group members. </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5. Avoid making assumptions about other people’s experience of BPD.  No judgement.</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6. Show kindness and compassion for others who are struggling.</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7. All are welcome to share, but participation is optional.  No one person should monopolize group time.</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8.  Avoid interrupting, which can make other group member’s feel invalidated. Raise your hand when you want to visually alert the facilitator you want to speak.</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9. Avoid explicit expressions of self-harm or trauma, which may be upsetting to others. </a:t>
            </a:r>
            <a:endParaRPr sz="1650" dirty="0"/>
          </a:p>
          <a:p>
            <a:pPr marL="50800" marR="50800" lvl="0" indent="0" algn="l" rtl="0">
              <a:lnSpc>
                <a:spcPct val="95000"/>
              </a:lnSpc>
              <a:spcBef>
                <a:spcPts val="1200"/>
              </a:spcBef>
              <a:spcAft>
                <a:spcPts val="0"/>
              </a:spcAft>
              <a:buClr>
                <a:schemeClr val="dk1"/>
              </a:buClr>
              <a:buSzPts val="275"/>
              <a:buFont typeface="Arial"/>
              <a:buNone/>
            </a:pPr>
            <a:r>
              <a:rPr lang="en-US" sz="1650" dirty="0"/>
              <a:t>10. If at any point, you express concerns about your safety, we will offer support.  If your emotions escalate and we are not able to comfort you, we will encourage you to reach out to your support system, or consult with mental health professional.</a:t>
            </a:r>
            <a:endParaRPr sz="1650" dirty="0"/>
          </a:p>
          <a:p>
            <a:pPr marL="50800" marR="50800" lvl="0" indent="0" algn="ctr" rtl="0">
              <a:lnSpc>
                <a:spcPct val="95000"/>
              </a:lnSpc>
              <a:spcBef>
                <a:spcPts val="1200"/>
              </a:spcBef>
              <a:spcAft>
                <a:spcPts val="0"/>
              </a:spcAft>
              <a:buClr>
                <a:schemeClr val="dk1"/>
              </a:buClr>
              <a:buSzPts val="275"/>
              <a:buFont typeface="Arial"/>
              <a:buNone/>
            </a:pPr>
            <a:r>
              <a:rPr lang="en-US" sz="1650" dirty="0"/>
              <a:t> </a:t>
            </a:r>
            <a:endParaRPr sz="1650" dirty="0"/>
          </a:p>
          <a:p>
            <a:pPr marL="50800" marR="50800" lvl="0" indent="0" algn="l" rtl="0">
              <a:lnSpc>
                <a:spcPct val="95000"/>
              </a:lnSpc>
              <a:spcBef>
                <a:spcPts val="1200"/>
              </a:spcBef>
              <a:spcAft>
                <a:spcPts val="0"/>
              </a:spcAft>
              <a:buClr>
                <a:schemeClr val="dk1"/>
              </a:buClr>
              <a:buSzPts val="275"/>
              <a:buFont typeface="Arial"/>
              <a:buNone/>
            </a:pPr>
            <a:endParaRPr sz="1650" dirty="0"/>
          </a:p>
          <a:p>
            <a:pPr marL="0" lvl="0" indent="0" algn="l" rtl="0">
              <a:lnSpc>
                <a:spcPct val="80000"/>
              </a:lnSpc>
              <a:spcBef>
                <a:spcPts val="1200"/>
              </a:spcBef>
              <a:spcAft>
                <a:spcPts val="0"/>
              </a:spcAft>
              <a:buSzPts val="275"/>
              <a:buNone/>
            </a:pPr>
            <a:endParaRPr sz="4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677333" y="609600"/>
            <a:ext cx="9423011"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dirty="0"/>
              <a:t>Appendix B: Borderline Personality Disorder (BPD) -  Nine Diagnostic Criteria in DSM-V</a:t>
            </a:r>
            <a:endParaRPr dirty="0"/>
          </a:p>
        </p:txBody>
      </p:sp>
      <p:sp>
        <p:nvSpPr>
          <p:cNvPr id="163" name="Google Shape;163;p4"/>
          <p:cNvSpPr txBox="1">
            <a:spLocks noGrp="1"/>
          </p:cNvSpPr>
          <p:nvPr>
            <p:ph type="body" idx="1"/>
          </p:nvPr>
        </p:nvSpPr>
        <p:spPr>
          <a:xfrm>
            <a:off x="677325" y="2046424"/>
            <a:ext cx="10205082" cy="4604291"/>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AutoNum type="arabicPeriod"/>
            </a:pPr>
            <a:r>
              <a:rPr lang="en-US" sz="2400"/>
              <a:t>Frantic efforts to avoid abandonment, real or imagined.</a:t>
            </a:r>
            <a:endParaRPr sz="2400"/>
          </a:p>
          <a:p>
            <a:pPr marL="457200" lvl="0" indent="-381000" algn="l" rtl="0">
              <a:lnSpc>
                <a:spcPct val="100000"/>
              </a:lnSpc>
              <a:spcBef>
                <a:spcPts val="0"/>
              </a:spcBef>
              <a:spcAft>
                <a:spcPts val="0"/>
              </a:spcAft>
              <a:buSzPts val="2400"/>
              <a:buAutoNum type="arabicPeriod"/>
            </a:pPr>
            <a:r>
              <a:rPr lang="en-US" sz="2400"/>
              <a:t>A pattern of unstable and intense relationships.</a:t>
            </a:r>
            <a:endParaRPr sz="2400"/>
          </a:p>
          <a:p>
            <a:pPr marL="457200" lvl="0" indent="-381000" algn="l" rtl="0">
              <a:lnSpc>
                <a:spcPct val="100000"/>
              </a:lnSpc>
              <a:spcBef>
                <a:spcPts val="0"/>
              </a:spcBef>
              <a:spcAft>
                <a:spcPts val="0"/>
              </a:spcAft>
              <a:buSzPts val="2400"/>
              <a:buAutoNum type="arabicPeriod"/>
            </a:pPr>
            <a:r>
              <a:rPr lang="en-US" sz="2400"/>
              <a:t>An unstable self-image or sense of self.</a:t>
            </a:r>
            <a:endParaRPr sz="2400"/>
          </a:p>
          <a:p>
            <a:pPr marL="457200" lvl="0" indent="-381000" algn="l" rtl="0">
              <a:lnSpc>
                <a:spcPct val="100000"/>
              </a:lnSpc>
              <a:spcBef>
                <a:spcPts val="0"/>
              </a:spcBef>
              <a:spcAft>
                <a:spcPts val="0"/>
              </a:spcAft>
              <a:buSzPts val="2400"/>
              <a:buAutoNum type="arabicPeriod"/>
            </a:pPr>
            <a:r>
              <a:rPr lang="en-US" sz="2400"/>
              <a:t>Dangerous impulsivity such as unsafe sexual encounters or substance abuse.</a:t>
            </a:r>
            <a:endParaRPr sz="2400"/>
          </a:p>
          <a:p>
            <a:pPr marL="457200" lvl="0" indent="-381000" algn="l" rtl="0">
              <a:lnSpc>
                <a:spcPct val="100000"/>
              </a:lnSpc>
              <a:spcBef>
                <a:spcPts val="0"/>
              </a:spcBef>
              <a:spcAft>
                <a:spcPts val="0"/>
              </a:spcAft>
              <a:buSzPts val="2400"/>
              <a:buAutoNum type="arabicPeriod"/>
            </a:pPr>
            <a:r>
              <a:rPr lang="en-US" sz="2400"/>
              <a:t>Recurrent suicidal behavior, gestures or threats, or self-mutilating behavior.</a:t>
            </a:r>
            <a:endParaRPr sz="2400"/>
          </a:p>
          <a:p>
            <a:pPr marL="457200" lvl="0" indent="-381000" algn="l" rtl="0">
              <a:lnSpc>
                <a:spcPct val="100000"/>
              </a:lnSpc>
              <a:spcBef>
                <a:spcPts val="0"/>
              </a:spcBef>
              <a:spcAft>
                <a:spcPts val="0"/>
              </a:spcAft>
              <a:buSzPts val="2400"/>
              <a:buAutoNum type="arabicPeriod"/>
            </a:pPr>
            <a:r>
              <a:rPr lang="en-US" sz="2400"/>
              <a:t>Emotional instability due to high reactivity.</a:t>
            </a:r>
            <a:endParaRPr sz="2400"/>
          </a:p>
          <a:p>
            <a:pPr marL="457200" lvl="0" indent="-381000" algn="l" rtl="0">
              <a:lnSpc>
                <a:spcPct val="100000"/>
              </a:lnSpc>
              <a:spcBef>
                <a:spcPts val="0"/>
              </a:spcBef>
              <a:spcAft>
                <a:spcPts val="0"/>
              </a:spcAft>
              <a:buSzPts val="2400"/>
              <a:buAutoNum type="arabicPeriod"/>
            </a:pPr>
            <a:r>
              <a:rPr lang="en-US" sz="2400"/>
              <a:t>Chronic feelings of emptiness.</a:t>
            </a:r>
            <a:endParaRPr sz="2400"/>
          </a:p>
          <a:p>
            <a:pPr marL="457200" lvl="0" indent="-381000" algn="l" rtl="0">
              <a:lnSpc>
                <a:spcPct val="100000"/>
              </a:lnSpc>
              <a:spcBef>
                <a:spcPts val="0"/>
              </a:spcBef>
              <a:spcAft>
                <a:spcPts val="0"/>
              </a:spcAft>
              <a:buSzPts val="2400"/>
              <a:buAutoNum type="arabicPeriod"/>
            </a:pPr>
            <a:r>
              <a:rPr lang="en-US" sz="2400"/>
              <a:t>Inappropriate intense anger or difficulty controlling anger.</a:t>
            </a:r>
            <a:endParaRPr sz="2400"/>
          </a:p>
          <a:p>
            <a:pPr marL="457200" lvl="0" indent="-381000" algn="l" rtl="0">
              <a:lnSpc>
                <a:spcPct val="100000"/>
              </a:lnSpc>
              <a:spcBef>
                <a:spcPts val="0"/>
              </a:spcBef>
              <a:spcAft>
                <a:spcPts val="0"/>
              </a:spcAft>
              <a:buSzPts val="2400"/>
              <a:buAutoNum type="arabicPeriod"/>
            </a:pPr>
            <a:r>
              <a:rPr lang="en-US" sz="2400"/>
              <a:t>Transient, stress-related paranoia or severe dissociative symptoms.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4584-E76C-4921-B688-36E8EEA634D0}"/>
              </a:ext>
            </a:extLst>
          </p:cNvPr>
          <p:cNvSpPr>
            <a:spLocks noGrp="1"/>
          </p:cNvSpPr>
          <p:nvPr>
            <p:ph type="title"/>
          </p:nvPr>
        </p:nvSpPr>
        <p:spPr>
          <a:xfrm>
            <a:off x="677334" y="584433"/>
            <a:ext cx="8596668" cy="1320800"/>
          </a:xfrm>
        </p:spPr>
        <p:txBody>
          <a:bodyPr/>
          <a:lstStyle/>
          <a:p>
            <a:r>
              <a:rPr lang="en-US" dirty="0"/>
              <a:t>BPD in our Own Words</a:t>
            </a:r>
          </a:p>
        </p:txBody>
      </p:sp>
      <p:sp>
        <p:nvSpPr>
          <p:cNvPr id="3" name="Text Placeholder 2">
            <a:extLst>
              <a:ext uri="{FF2B5EF4-FFF2-40B4-BE49-F238E27FC236}">
                <a16:creationId xmlns:a16="http://schemas.microsoft.com/office/drawing/2014/main" id="{7EC30B98-99EE-4F7B-AB2E-439DA2AEF1B3}"/>
              </a:ext>
            </a:extLst>
          </p:cNvPr>
          <p:cNvSpPr>
            <a:spLocks noGrp="1"/>
          </p:cNvSpPr>
          <p:nvPr>
            <p:ph type="body" idx="1"/>
          </p:nvPr>
        </p:nvSpPr>
        <p:spPr>
          <a:xfrm>
            <a:off x="677334" y="1644599"/>
            <a:ext cx="8596668" cy="3880773"/>
          </a:xfrm>
        </p:spPr>
        <p:txBody>
          <a:bodyPr/>
          <a:lstStyle/>
          <a:p>
            <a:r>
              <a:rPr lang="en-US" dirty="0"/>
              <a:t>Emotional Dysregulation</a:t>
            </a:r>
          </a:p>
          <a:p>
            <a:r>
              <a:rPr lang="en-US" dirty="0"/>
              <a:t>Brain does not process emotions normally and this affects brains ability to regulate every day emotions, communication and experiences.</a:t>
            </a:r>
          </a:p>
          <a:p>
            <a:r>
              <a:rPr lang="en-US" dirty="0"/>
              <a:t>BPD affects behaviors, self-esteem and self-identity.</a:t>
            </a:r>
          </a:p>
          <a:p>
            <a:r>
              <a:rPr lang="en-US" dirty="0"/>
              <a:t>It can lead to emptiness, emotional pain, and shame.</a:t>
            </a:r>
          </a:p>
          <a:p>
            <a:r>
              <a:rPr lang="en-US" dirty="0"/>
              <a:t>BPD is a disability that cannot affect people’s ability to work, go to school or maintain relationships.  </a:t>
            </a:r>
          </a:p>
          <a:p>
            <a:pPr marL="137160" indent="0">
              <a:buNone/>
            </a:pPr>
            <a:endParaRPr lang="en-US" dirty="0"/>
          </a:p>
          <a:p>
            <a:r>
              <a:rPr lang="en-US" dirty="0">
                <a:solidFill>
                  <a:schemeClr val="accent1"/>
                </a:solidFill>
              </a:rPr>
              <a:t>Education, Community Support, and Treatment can help on the journey toward hope and healing.</a:t>
            </a:r>
          </a:p>
          <a:p>
            <a:pPr marL="13716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302917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B247-CADD-4D72-8BA6-82C7BEE16141}"/>
              </a:ext>
            </a:extLst>
          </p:cNvPr>
          <p:cNvSpPr>
            <a:spLocks noGrp="1"/>
          </p:cNvSpPr>
          <p:nvPr>
            <p:ph type="title"/>
          </p:nvPr>
        </p:nvSpPr>
        <p:spPr>
          <a:xfrm>
            <a:off x="3081224" y="606711"/>
            <a:ext cx="6964175" cy="1323689"/>
          </a:xfrm>
        </p:spPr>
        <p:txBody>
          <a:bodyPr/>
          <a:lstStyle/>
          <a:p>
            <a:r>
              <a:rPr lang="en-US" dirty="0"/>
              <a:t>Emotions Matter’s Philosophy</a:t>
            </a:r>
          </a:p>
        </p:txBody>
      </p:sp>
      <p:sp>
        <p:nvSpPr>
          <p:cNvPr id="3" name="Text Placeholder 2">
            <a:extLst>
              <a:ext uri="{FF2B5EF4-FFF2-40B4-BE49-F238E27FC236}">
                <a16:creationId xmlns:a16="http://schemas.microsoft.com/office/drawing/2014/main" id="{8F19E717-5953-46F6-BA5C-FDFCF581C7F8}"/>
              </a:ext>
            </a:extLst>
          </p:cNvPr>
          <p:cNvSpPr>
            <a:spLocks noGrp="1"/>
          </p:cNvSpPr>
          <p:nvPr>
            <p:ph type="body" idx="1"/>
          </p:nvPr>
        </p:nvSpPr>
        <p:spPr>
          <a:xfrm>
            <a:off x="642665" y="1718556"/>
            <a:ext cx="8596668" cy="3880773"/>
          </a:xfrm>
        </p:spPr>
        <p:txBody>
          <a:bodyPr>
            <a:normAutofit/>
          </a:bodyPr>
          <a:lstStyle/>
          <a:p>
            <a:r>
              <a:rPr lang="en-US" sz="2000" i="1" dirty="0">
                <a:latin typeface="Times New Roman" panose="02020603050405020304" pitchFamily="18" charset="0"/>
                <a:cs typeface="Times New Roman" panose="02020603050405020304" pitchFamily="18" charset="0"/>
              </a:rPr>
              <a:t>Mission Statement:  To support, education and advocate for people impacted by borderline personality disorder (BPD).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Emotions Matter strives to create a safe, judgement-free space for people with borderline personality disorder.  </a:t>
            </a:r>
          </a:p>
          <a:p>
            <a:r>
              <a:rPr lang="en-US" sz="20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We</a:t>
            </a:r>
            <a:r>
              <a:rPr lang="en-US" sz="200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 accept that there is a spectrum of experiences within the BPD community.</a:t>
            </a:r>
          </a:p>
          <a:p>
            <a:r>
              <a:rPr lang="en-US" sz="20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We honor </a:t>
            </a:r>
            <a:r>
              <a:rPr lang="en-US" sz="200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where people are on the journey, without judgemen</a:t>
            </a:r>
            <a:r>
              <a:rPr lang="en-US" sz="2000"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t</a:t>
            </a:r>
            <a:r>
              <a:rPr lang="en-US" sz="2000"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 or </a:t>
            </a:r>
            <a:r>
              <a:rPr lang="en-US" sz="2000" dirty="0">
                <a:solidFill>
                  <a:srgbClr val="000000"/>
                </a:solidFill>
                <a:effectLst/>
                <a:latin typeface="Times New Roman" panose="02020603050405020304" pitchFamily="18" charset="0"/>
                <a:ea typeface="Verdana" panose="020B0604030504040204" pitchFamily="34" charset="0"/>
              </a:rPr>
              <a:t>assumptions.</a:t>
            </a:r>
          </a:p>
          <a:p>
            <a:r>
              <a:rPr lang="en-US" sz="2000" dirty="0">
                <a:solidFill>
                  <a:srgbClr val="000000"/>
                </a:solidFill>
                <a:latin typeface="Times New Roman" panose="02020603050405020304" pitchFamily="18" charset="0"/>
                <a:ea typeface="Verdana" panose="020B0604030504040204" pitchFamily="34" charset="0"/>
              </a:rPr>
              <a:t>We encourage </a:t>
            </a:r>
            <a:r>
              <a:rPr lang="en-US" sz="2000" dirty="0">
                <a:solidFill>
                  <a:srgbClr val="000000"/>
                </a:solidFill>
                <a:effectLst/>
                <a:latin typeface="Times New Roman" panose="02020603050405020304" pitchFamily="18" charset="0"/>
                <a:ea typeface="Verdana" panose="020B0604030504040204" pitchFamily="34" charset="0"/>
              </a:rPr>
              <a:t>people to define their own path toward recovery.</a:t>
            </a:r>
          </a:p>
          <a:p>
            <a:r>
              <a:rPr lang="en-US" sz="2000" dirty="0">
                <a:latin typeface="Times New Roman" panose="02020603050405020304" pitchFamily="18" charset="0"/>
                <a:cs typeface="Times New Roman" panose="02020603050405020304" pitchFamily="18" charset="0"/>
              </a:rPr>
              <a:t>We speak as experts of our own lived experience, not as medical experts.</a:t>
            </a:r>
          </a:p>
          <a:p>
            <a:endParaRPr lang="en-US" dirty="0"/>
          </a:p>
        </p:txBody>
      </p:sp>
      <p:pic>
        <p:nvPicPr>
          <p:cNvPr id="4" name="Google Shape;148;p1">
            <a:extLst>
              <a:ext uri="{FF2B5EF4-FFF2-40B4-BE49-F238E27FC236}">
                <a16:creationId xmlns:a16="http://schemas.microsoft.com/office/drawing/2014/main" id="{6C98EF85-2447-4FE6-8B14-80D9B40DBEDB}"/>
              </a:ext>
            </a:extLst>
          </p:cNvPr>
          <p:cNvPicPr preferRelativeResize="0"/>
          <p:nvPr/>
        </p:nvPicPr>
        <p:blipFill rotWithShape="1">
          <a:blip r:embed="rId2">
            <a:alphaModFix/>
          </a:blip>
          <a:srcRect/>
          <a:stretch/>
        </p:blipFill>
        <p:spPr>
          <a:xfrm>
            <a:off x="806058" y="691927"/>
            <a:ext cx="2162491" cy="646331"/>
          </a:xfrm>
          <a:prstGeom prst="rect">
            <a:avLst/>
          </a:prstGeom>
          <a:noFill/>
          <a:ln>
            <a:noFill/>
          </a:ln>
        </p:spPr>
      </p:pic>
    </p:spTree>
    <p:extLst>
      <p:ext uri="{BB962C8B-B14F-4D97-AF65-F5344CB8AC3E}">
        <p14:creationId xmlns:p14="http://schemas.microsoft.com/office/powerpoint/2010/main" val="132947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15EB-1CE9-4530-99C5-4660D65878C8}"/>
              </a:ext>
            </a:extLst>
          </p:cNvPr>
          <p:cNvSpPr>
            <a:spLocks noGrp="1"/>
          </p:cNvSpPr>
          <p:nvPr>
            <p:ph type="title"/>
          </p:nvPr>
        </p:nvSpPr>
        <p:spPr/>
        <p:txBody>
          <a:bodyPr/>
          <a:lstStyle/>
          <a:p>
            <a:r>
              <a:rPr lang="en-US" dirty="0"/>
              <a:t>Guidelines for Community Engagement</a:t>
            </a:r>
          </a:p>
        </p:txBody>
      </p:sp>
      <p:sp>
        <p:nvSpPr>
          <p:cNvPr id="3" name="Text Placeholder 2">
            <a:extLst>
              <a:ext uri="{FF2B5EF4-FFF2-40B4-BE49-F238E27FC236}">
                <a16:creationId xmlns:a16="http://schemas.microsoft.com/office/drawing/2014/main" id="{F542C7C5-EA0A-4B16-B702-DFAD4EE80CCF}"/>
              </a:ext>
            </a:extLst>
          </p:cNvPr>
          <p:cNvSpPr>
            <a:spLocks noGrp="1"/>
          </p:cNvSpPr>
          <p:nvPr>
            <p:ph type="body" idx="1"/>
          </p:nvPr>
        </p:nvSpPr>
        <p:spPr>
          <a:xfrm>
            <a:off x="677334" y="1644885"/>
            <a:ext cx="8596668" cy="3880773"/>
          </a:xfrm>
        </p:spPr>
        <p:txBody>
          <a:bodyPr>
            <a:normAutofit fontScale="92500" lnSpcReduction="10000"/>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latin typeface="Times New Roman" panose="02020603050405020304" pitchFamily="18" charset="0"/>
                <a:ea typeface="Verdana" panose="020B0604030504040204" pitchFamily="34" charset="0"/>
              </a:rPr>
              <a:t>1</a:t>
            </a:r>
            <a:r>
              <a:rPr lang="en-US" sz="1800" dirty="0">
                <a:solidFill>
                  <a:srgbClr val="000000"/>
                </a:solidFill>
                <a:effectLst/>
                <a:latin typeface="Times New Roman" panose="02020603050405020304" pitchFamily="18" charset="0"/>
                <a:ea typeface="Verdana" panose="020B0604030504040204" pitchFamily="34" charset="0"/>
              </a:rPr>
              <a:t>. We accept difference and promote acceptance, especially with regard to gender, identity, race, ethnicity, age, </a:t>
            </a:r>
            <a:r>
              <a:rPr lang="en-US" dirty="0">
                <a:solidFill>
                  <a:srgbClr val="000000"/>
                </a:solidFill>
                <a:latin typeface="Times New Roman" panose="02020603050405020304" pitchFamily="18" charset="0"/>
                <a:ea typeface="Verdana" panose="020B0604030504040204" pitchFamily="34" charset="0"/>
              </a:rPr>
              <a:t>sexual orientation, </a:t>
            </a:r>
            <a:r>
              <a:rPr lang="en-US" sz="1800" dirty="0">
                <a:solidFill>
                  <a:srgbClr val="000000"/>
                </a:solidFill>
                <a:effectLst/>
                <a:latin typeface="Times New Roman" panose="02020603050405020304" pitchFamily="18" charset="0"/>
                <a:ea typeface="Verdana" panose="020B0604030504040204" pitchFamily="34" charset="0"/>
              </a:rPr>
              <a:t>religion, disability or politics.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a:spcBef>
                <a:spcPts val="0"/>
              </a:spcBef>
            </a:pPr>
            <a:r>
              <a:rPr lang="en-US" dirty="0">
                <a:solidFill>
                  <a:srgbClr val="000000"/>
                </a:solidFill>
                <a:latin typeface="Times New Roman" panose="02020603050405020304" pitchFamily="18" charset="0"/>
                <a:ea typeface="Verdana" panose="020B0604030504040204" pitchFamily="34" charset="0"/>
              </a:rPr>
              <a:t>2</a:t>
            </a:r>
            <a:r>
              <a:rPr lang="en-US" sz="1800" dirty="0">
                <a:solidFill>
                  <a:srgbClr val="000000"/>
                </a:solidFill>
                <a:effectLst/>
                <a:latin typeface="Times New Roman" panose="02020603050405020304" pitchFamily="18" charset="0"/>
                <a:ea typeface="Verdana" panose="020B0604030504040204" pitchFamily="34" charset="0"/>
              </a:rPr>
              <a:t>. This discussion may bring up </a:t>
            </a:r>
            <a:r>
              <a:rPr lang="en-US" sz="1800" dirty="0">
                <a:solidFill>
                  <a:srgbClr val="222222"/>
                </a:solidFill>
                <a:effectLst/>
                <a:latin typeface="TimesNewRomanPSMT"/>
                <a:ea typeface="Times New Roman" panose="02020603050405020304" pitchFamily="18" charset="0"/>
                <a:cs typeface="Arial" panose="020B0604020202020204" pitchFamily="34" charset="0"/>
              </a:rPr>
              <a:t>intense and painful emotions, feelings, memories, thoughts and/or reactions. If at any time during the panel, you find yourself overwhelmed, struggling or for any reason in need of support, we encourage </a:t>
            </a:r>
            <a:r>
              <a:rPr lang="en-US" dirty="0">
                <a:solidFill>
                  <a:srgbClr val="222222"/>
                </a:solidFill>
                <a:latin typeface="TimesNewRomanPSMT"/>
                <a:ea typeface="Times New Roman" panose="02020603050405020304" pitchFamily="18" charset="0"/>
                <a:cs typeface="Arial" panose="020B0604020202020204" pitchFamily="34" charset="0"/>
              </a:rPr>
              <a:t>you to reach out to your support system, seek a mental health professional, engage in self-care, or take a break entirely.</a:t>
            </a:r>
          </a:p>
          <a:p>
            <a:pPr marL="0">
              <a:spcBef>
                <a:spcPts val="0"/>
              </a:spcBef>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Verdana" panose="020B0604030504040204" pitchFamily="34" charset="0"/>
              </a:rPr>
              <a:t>3. </a:t>
            </a:r>
            <a:r>
              <a:rPr lang="en-US" dirty="0">
                <a:solidFill>
                  <a:srgbClr val="000000"/>
                </a:solidFill>
                <a:latin typeface="Times New Roman" panose="02020603050405020304" pitchFamily="18" charset="0"/>
                <a:ea typeface="Verdana" panose="020B0604030504040204" pitchFamily="34" charset="0"/>
              </a:rPr>
              <a:t>This</a:t>
            </a:r>
            <a:r>
              <a:rPr lang="en-US" sz="1800" dirty="0">
                <a:solidFill>
                  <a:srgbClr val="000000"/>
                </a:solidFill>
                <a:effectLst/>
                <a:latin typeface="Times New Roman" panose="02020603050405020304" pitchFamily="18" charset="0"/>
                <a:ea typeface="Verdana" panose="020B0604030504040204" pitchFamily="34" charset="0"/>
              </a:rPr>
              <a:t> session will be recorded </a:t>
            </a:r>
            <a:r>
              <a:rPr lang="en-US" dirty="0">
                <a:solidFill>
                  <a:srgbClr val="000000"/>
                </a:solidFill>
                <a:latin typeface="Times New Roman" panose="02020603050405020304" pitchFamily="18" charset="0"/>
                <a:ea typeface="Verdana" panose="020B0604030504040204" pitchFamily="34" charset="0"/>
              </a:rPr>
              <a:t>and made available to Alternatives after the conference. If you want to turn off your camera at any time, feel free to do 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Times New Roman" panose="02020603050405020304" pitchFamily="18" charset="0"/>
                <a:ea typeface="Verdana" panose="020B060403050404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latin typeface="Times New Roman" panose="02020603050405020304" pitchFamily="18" charset="0"/>
                <a:ea typeface="Verdana" panose="020B0604030504040204" pitchFamily="34" charset="0"/>
              </a:rPr>
              <a:t>4</a:t>
            </a:r>
            <a:r>
              <a:rPr lang="en-US" sz="1800" dirty="0">
                <a:solidFill>
                  <a:srgbClr val="000000"/>
                </a:solidFill>
                <a:effectLst/>
                <a:latin typeface="Times New Roman" panose="02020603050405020304" pitchFamily="18" charset="0"/>
                <a:ea typeface="Verdana" panose="020B0604030504040204" pitchFamily="34" charset="0"/>
              </a:rPr>
              <a:t>.  Questions during sessions should be asked using the chat. </a:t>
            </a:r>
            <a:r>
              <a:rPr lang="en-US" sz="1800" dirty="0">
                <a:effectLst/>
                <a:latin typeface="Times New Roman" panose="02020603050405020304" pitchFamily="18" charset="0"/>
                <a:ea typeface="Verdana" panose="020B0604030504040204" pitchFamily="34" charset="0"/>
              </a:rPr>
              <a:t> </a:t>
            </a:r>
          </a:p>
          <a:p>
            <a:pPr marL="0" marR="0">
              <a:spcBef>
                <a:spcPts val="0"/>
              </a:spcBef>
              <a:spcAft>
                <a:spcPts val="0"/>
              </a:spcAft>
            </a:pPr>
            <a:endParaRPr lang="en-US" dirty="0">
              <a:latin typeface="Times New Roman" panose="02020603050405020304" pitchFamily="18" charset="0"/>
              <a:ea typeface="Verdana" panose="020B0604030504040204" pitchFamily="34" charset="0"/>
            </a:endParaRPr>
          </a:p>
          <a:p>
            <a:pPr marL="0">
              <a:spcBef>
                <a:spcPts val="0"/>
              </a:spcBef>
            </a:pPr>
            <a:r>
              <a:rPr lang="en-US" sz="1800" dirty="0">
                <a:solidFill>
                  <a:srgbClr val="000000"/>
                </a:solidFill>
                <a:effectLst/>
                <a:latin typeface="Times New Roman" panose="02020603050405020304" pitchFamily="18" charset="0"/>
                <a:ea typeface="Verdana" panose="020B0604030504040204" pitchFamily="34" charset="0"/>
              </a:rPr>
              <a:t>5. Use respectful language in the session chat. Any inappropriate messaging, including harassment, bullying, or monopolizing the chat will be deleted.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774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7609-7B34-4665-BD81-20315BF52939}"/>
              </a:ext>
            </a:extLst>
          </p:cNvPr>
          <p:cNvSpPr>
            <a:spLocks noGrp="1"/>
          </p:cNvSpPr>
          <p:nvPr>
            <p:ph type="title"/>
          </p:nvPr>
        </p:nvSpPr>
        <p:spPr/>
        <p:txBody>
          <a:bodyPr/>
          <a:lstStyle/>
          <a:p>
            <a:r>
              <a:rPr lang="en-US" dirty="0"/>
              <a:t>Panel Outline/Presentation</a:t>
            </a:r>
          </a:p>
        </p:txBody>
      </p:sp>
      <p:sp>
        <p:nvSpPr>
          <p:cNvPr id="3" name="Text Placeholder 2">
            <a:extLst>
              <a:ext uri="{FF2B5EF4-FFF2-40B4-BE49-F238E27FC236}">
                <a16:creationId xmlns:a16="http://schemas.microsoft.com/office/drawing/2014/main" id="{BF68AB66-4098-434B-8EFE-E9DACA79911E}"/>
              </a:ext>
            </a:extLst>
          </p:cNvPr>
          <p:cNvSpPr>
            <a:spLocks noGrp="1"/>
          </p:cNvSpPr>
          <p:nvPr>
            <p:ph type="body" idx="1"/>
          </p:nvPr>
        </p:nvSpPr>
        <p:spPr/>
        <p:txBody>
          <a:bodyPr/>
          <a:lstStyle/>
          <a:p>
            <a:r>
              <a:rPr lang="en-US" sz="2000" dirty="0"/>
              <a:t>Welcome, Disclaimers and Guidelines</a:t>
            </a:r>
          </a:p>
          <a:p>
            <a:r>
              <a:rPr lang="en-US" sz="2000" dirty="0"/>
              <a:t>Lived Experience Presentation – Hannah - On finding Emotions Matter</a:t>
            </a:r>
          </a:p>
          <a:p>
            <a:r>
              <a:rPr lang="en-US" sz="2000" dirty="0"/>
              <a:t>Emotions Matter’s BPD Peer Online Support Group Program</a:t>
            </a:r>
          </a:p>
          <a:p>
            <a:r>
              <a:rPr lang="en-US" sz="2000" dirty="0"/>
              <a:t>Lived Experience Presentation – Rachel – On being a peer facilitator</a:t>
            </a:r>
          </a:p>
          <a:p>
            <a:r>
              <a:rPr lang="en-US" sz="2000" dirty="0"/>
              <a:t>Closing and Q&amp;A</a:t>
            </a:r>
          </a:p>
          <a:p>
            <a:pPr marL="137160" indent="0">
              <a:buNone/>
            </a:pPr>
            <a:endParaRPr lang="en-US" dirty="0"/>
          </a:p>
        </p:txBody>
      </p:sp>
    </p:spTree>
    <p:extLst>
      <p:ext uri="{BB962C8B-B14F-4D97-AF65-F5344CB8AC3E}">
        <p14:creationId xmlns:p14="http://schemas.microsoft.com/office/powerpoint/2010/main" val="182524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04C-D447-4914-B441-3F6449DCBBE9}"/>
              </a:ext>
            </a:extLst>
          </p:cNvPr>
          <p:cNvSpPr>
            <a:spLocks noGrp="1"/>
          </p:cNvSpPr>
          <p:nvPr>
            <p:ph type="title"/>
          </p:nvPr>
        </p:nvSpPr>
        <p:spPr/>
        <p:txBody>
          <a:bodyPr/>
          <a:lstStyle/>
          <a:p>
            <a:r>
              <a:rPr lang="en-US" dirty="0"/>
              <a:t>2016 Focus Group: Hannah’s Story</a:t>
            </a:r>
          </a:p>
        </p:txBody>
      </p:sp>
      <p:pic>
        <p:nvPicPr>
          <p:cNvPr id="5" name="Google Shape;145;p18">
            <a:extLst>
              <a:ext uri="{FF2B5EF4-FFF2-40B4-BE49-F238E27FC236}">
                <a16:creationId xmlns:a16="http://schemas.microsoft.com/office/drawing/2014/main" id="{41085110-8EDE-4BDC-8F88-EE9BC0B6D23C}"/>
              </a:ext>
            </a:extLst>
          </p:cNvPr>
          <p:cNvPicPr preferRelativeResize="0"/>
          <p:nvPr/>
        </p:nvPicPr>
        <p:blipFill rotWithShape="1">
          <a:blip r:embed="rId2">
            <a:alphaModFix/>
          </a:blip>
          <a:srcRect l="13447" t="-306" r="8391" b="18276"/>
          <a:stretch/>
        </p:blipFill>
        <p:spPr>
          <a:xfrm rot="5400000">
            <a:off x="433014" y="2084512"/>
            <a:ext cx="3725849" cy="2932736"/>
          </a:xfrm>
          <a:prstGeom prst="rect">
            <a:avLst/>
          </a:prstGeom>
          <a:noFill/>
          <a:ln>
            <a:noFill/>
          </a:ln>
        </p:spPr>
      </p:pic>
      <p:pic>
        <p:nvPicPr>
          <p:cNvPr id="7" name="Picture 6">
            <a:extLst>
              <a:ext uri="{FF2B5EF4-FFF2-40B4-BE49-F238E27FC236}">
                <a16:creationId xmlns:a16="http://schemas.microsoft.com/office/drawing/2014/main" id="{5485B377-D40F-48D3-80BB-35CE697A30C5}"/>
              </a:ext>
            </a:extLst>
          </p:cNvPr>
          <p:cNvPicPr>
            <a:picLocks noChangeAspect="1"/>
          </p:cNvPicPr>
          <p:nvPr/>
        </p:nvPicPr>
        <p:blipFill rotWithShape="1">
          <a:blip r:embed="rId3"/>
          <a:srcRect l="19066" t="19450" r="19446"/>
          <a:stretch/>
        </p:blipFill>
        <p:spPr>
          <a:xfrm>
            <a:off x="4211273" y="1532516"/>
            <a:ext cx="2357307" cy="4117470"/>
          </a:xfrm>
          <a:prstGeom prst="rect">
            <a:avLst/>
          </a:prstGeom>
        </p:spPr>
      </p:pic>
      <p:pic>
        <p:nvPicPr>
          <p:cNvPr id="9" name="Picture 8">
            <a:extLst>
              <a:ext uri="{FF2B5EF4-FFF2-40B4-BE49-F238E27FC236}">
                <a16:creationId xmlns:a16="http://schemas.microsoft.com/office/drawing/2014/main" id="{F56B4F83-5BBD-41AA-A421-76B9DA88EBF9}"/>
              </a:ext>
            </a:extLst>
          </p:cNvPr>
          <p:cNvPicPr>
            <a:picLocks noChangeAspect="1"/>
          </p:cNvPicPr>
          <p:nvPr/>
        </p:nvPicPr>
        <p:blipFill>
          <a:blip r:embed="rId4"/>
          <a:stretch>
            <a:fillRect/>
          </a:stretch>
        </p:blipFill>
        <p:spPr>
          <a:xfrm>
            <a:off x="7106767" y="1566557"/>
            <a:ext cx="3075337" cy="4100449"/>
          </a:xfrm>
          <a:prstGeom prst="rect">
            <a:avLst/>
          </a:prstGeom>
        </p:spPr>
      </p:pic>
    </p:spTree>
    <p:extLst>
      <p:ext uri="{BB962C8B-B14F-4D97-AF65-F5344CB8AC3E}">
        <p14:creationId xmlns:p14="http://schemas.microsoft.com/office/powerpoint/2010/main" val="250274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62259" y="376241"/>
            <a:ext cx="9491025"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3600"/>
              <a:buFont typeface="Trebuchet MS"/>
              <a:buNone/>
            </a:pPr>
            <a:r>
              <a:rPr lang="en-US" sz="2400" b="1" dirty="0">
                <a:solidFill>
                  <a:schemeClr val="dk2"/>
                </a:solidFill>
              </a:rPr>
              <a:t>Addressing a Gap: The Lack of Community Peer Support for BPD</a:t>
            </a:r>
            <a:endParaRPr sz="2400" dirty="0"/>
          </a:p>
        </p:txBody>
      </p:sp>
      <p:sp>
        <p:nvSpPr>
          <p:cNvPr id="159" name="Google Shape;159;p2"/>
          <p:cNvSpPr txBox="1">
            <a:spLocks noGrp="1"/>
          </p:cNvSpPr>
          <p:nvPr>
            <p:ph type="body" idx="1"/>
          </p:nvPr>
        </p:nvSpPr>
        <p:spPr>
          <a:xfrm>
            <a:off x="706296" y="1488600"/>
            <a:ext cx="6818223" cy="3880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SzPts val="1540"/>
              <a:buFont typeface="Wingdings" panose="05000000000000000000" pitchFamily="2" charset="2"/>
              <a:buChar char="Ø"/>
            </a:pPr>
            <a:r>
              <a:rPr lang="en-US" sz="1900" dirty="0">
                <a:solidFill>
                  <a:schemeClr val="dk2"/>
                </a:solidFill>
                <a:latin typeface="Calibri"/>
                <a:ea typeface="Calibri"/>
                <a:cs typeface="Calibri"/>
                <a:sym typeface="Calibri"/>
              </a:rPr>
              <a:t>Loneliness and </a:t>
            </a:r>
            <a:r>
              <a:rPr lang="en-US" sz="1900" b="0" i="0" u="none" strike="noStrike" dirty="0">
                <a:solidFill>
                  <a:schemeClr val="dk2"/>
                </a:solidFill>
                <a:latin typeface="Calibri"/>
                <a:ea typeface="Calibri"/>
                <a:cs typeface="Calibri"/>
                <a:sym typeface="Calibri"/>
              </a:rPr>
              <a:t>social anxiety</a:t>
            </a:r>
            <a:r>
              <a:rPr lang="en-US" sz="1900" dirty="0">
                <a:solidFill>
                  <a:schemeClr val="dk2"/>
                </a:solidFill>
                <a:latin typeface="Calibri"/>
                <a:ea typeface="Calibri"/>
                <a:cs typeface="Calibri"/>
                <a:sym typeface="Calibri"/>
              </a:rPr>
              <a:t> are commonly reported by individuals with BPD. </a:t>
            </a:r>
          </a:p>
          <a:p>
            <a:pPr marL="342900" indent="-342900">
              <a:buSzPts val="1540"/>
              <a:buFont typeface="Wingdings" panose="05000000000000000000" pitchFamily="2" charset="2"/>
              <a:buChar char="Ø"/>
            </a:pPr>
            <a:r>
              <a:rPr lang="en-US" sz="1900" dirty="0">
                <a:solidFill>
                  <a:schemeClr val="dk2"/>
                </a:solidFill>
                <a:latin typeface="Calibri"/>
                <a:ea typeface="Calibri"/>
                <a:cs typeface="Calibri"/>
                <a:sym typeface="Calibri"/>
              </a:rPr>
              <a:t>Those with BPD are at a high risk for self-harm or suicidality. </a:t>
            </a:r>
          </a:p>
          <a:p>
            <a:pPr marL="342900" lvl="0" indent="-342900" algn="l" rtl="0">
              <a:lnSpc>
                <a:spcPct val="100000"/>
              </a:lnSpc>
              <a:spcBef>
                <a:spcPts val="1000"/>
              </a:spcBef>
              <a:spcAft>
                <a:spcPts val="0"/>
              </a:spcAft>
              <a:buSzPts val="1540"/>
              <a:buFont typeface="Wingdings" panose="05000000000000000000" pitchFamily="2" charset="2"/>
              <a:buChar char="Ø"/>
            </a:pPr>
            <a:r>
              <a:rPr lang="en-US" sz="1900" dirty="0">
                <a:solidFill>
                  <a:schemeClr val="dk2"/>
                </a:solidFill>
                <a:latin typeface="Calibri"/>
                <a:ea typeface="Calibri"/>
                <a:cs typeface="Calibri"/>
                <a:sym typeface="Calibri"/>
              </a:rPr>
              <a:t>The internalization of stigma and barriers to care often prevent individuals with BPD in seeking help. </a:t>
            </a:r>
          </a:p>
          <a:p>
            <a:pPr marL="342900" lvl="0" indent="-342900" algn="l" rtl="0">
              <a:lnSpc>
                <a:spcPct val="100000"/>
              </a:lnSpc>
              <a:spcBef>
                <a:spcPts val="1000"/>
              </a:spcBef>
              <a:spcAft>
                <a:spcPts val="0"/>
              </a:spcAft>
              <a:buSzPts val="1540"/>
              <a:buFont typeface="Wingdings" panose="05000000000000000000" pitchFamily="2" charset="2"/>
              <a:buChar char="Ø"/>
            </a:pPr>
            <a:r>
              <a:rPr lang="en-US" sz="1900" dirty="0">
                <a:solidFill>
                  <a:schemeClr val="dk2"/>
                </a:solidFill>
                <a:latin typeface="Calibri"/>
                <a:ea typeface="Calibri"/>
                <a:cs typeface="Calibri"/>
                <a:sym typeface="Calibri"/>
              </a:rPr>
              <a:t>A lack of visible, positive BPD recovery models exist, along with social connectedness with those working toward recovery.</a:t>
            </a:r>
          </a:p>
          <a:p>
            <a:pPr marL="342900" lvl="0" indent="-342900" algn="l" rtl="0">
              <a:lnSpc>
                <a:spcPct val="100000"/>
              </a:lnSpc>
              <a:spcBef>
                <a:spcPts val="1000"/>
              </a:spcBef>
              <a:spcAft>
                <a:spcPts val="0"/>
              </a:spcAft>
              <a:buSzPts val="1540"/>
              <a:buFont typeface="Wingdings" panose="05000000000000000000" pitchFamily="2" charset="2"/>
              <a:buChar char="Ø"/>
            </a:pPr>
            <a:r>
              <a:rPr lang="en-US" sz="1900" dirty="0">
                <a:solidFill>
                  <a:schemeClr val="dk2"/>
                </a:solidFill>
                <a:latin typeface="Calibri"/>
                <a:ea typeface="Calibri"/>
                <a:cs typeface="Calibri"/>
                <a:sym typeface="Calibri"/>
              </a:rPr>
              <a:t>The efficacy of peer support for mental health is well documented, but it is an emerging field within BPD. </a:t>
            </a:r>
            <a:endParaRPr sz="1900" b="0" i="0" u="none" strike="noStrike" dirty="0">
              <a:solidFill>
                <a:schemeClr val="dk2"/>
              </a:solidFill>
              <a:latin typeface="Calibri"/>
              <a:ea typeface="Calibri"/>
              <a:cs typeface="Calibri"/>
              <a:sym typeface="Calibri"/>
            </a:endParaRPr>
          </a:p>
          <a:p>
            <a:pPr marL="342900" lvl="0" indent="-342900" algn="l" rtl="0">
              <a:lnSpc>
                <a:spcPct val="100000"/>
              </a:lnSpc>
              <a:spcBef>
                <a:spcPts val="1000"/>
              </a:spcBef>
              <a:spcAft>
                <a:spcPts val="0"/>
              </a:spcAft>
              <a:buSzPts val="1540"/>
              <a:buFont typeface="Wingdings" panose="05000000000000000000" pitchFamily="2" charset="2"/>
              <a:buChar char="Ø"/>
            </a:pPr>
            <a:r>
              <a:rPr lang="en-US" sz="1900" b="0" i="0" u="none" strike="noStrike" dirty="0">
                <a:solidFill>
                  <a:schemeClr val="dk2"/>
                </a:solidFill>
                <a:latin typeface="Calibri"/>
                <a:ea typeface="Calibri"/>
                <a:cs typeface="Calibri"/>
                <a:sym typeface="Calibri"/>
              </a:rPr>
              <a:t>COVID has increased both the social </a:t>
            </a:r>
            <a:r>
              <a:rPr lang="en-US" sz="1900" dirty="0">
                <a:solidFill>
                  <a:schemeClr val="dk2"/>
                </a:solidFill>
                <a:latin typeface="Calibri"/>
                <a:ea typeface="Calibri"/>
                <a:cs typeface="Calibri"/>
                <a:sym typeface="Calibri"/>
              </a:rPr>
              <a:t>isolation for those with BPD, as well as the demand for online community-based support.</a:t>
            </a:r>
            <a:endParaRPr sz="1900" dirty="0">
              <a:solidFill>
                <a:schemeClr val="dk2"/>
              </a:solidFill>
            </a:endParaRPr>
          </a:p>
        </p:txBody>
      </p:sp>
      <p:pic>
        <p:nvPicPr>
          <p:cNvPr id="160" name="Google Shape;160;p2"/>
          <p:cNvPicPr preferRelativeResize="0"/>
          <p:nvPr/>
        </p:nvPicPr>
        <p:blipFill rotWithShape="1">
          <a:blip r:embed="rId3">
            <a:alphaModFix/>
          </a:blip>
          <a:srcRect l="20362" t="-4672" r="16037" b="6775"/>
          <a:stretch/>
        </p:blipFill>
        <p:spPr>
          <a:xfrm>
            <a:off x="7808206" y="1498381"/>
            <a:ext cx="4221535" cy="4335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
          <p:cNvSpPr txBox="1">
            <a:spLocks noGrp="1"/>
          </p:cNvSpPr>
          <p:nvPr>
            <p:ph type="body" idx="1"/>
          </p:nvPr>
        </p:nvSpPr>
        <p:spPr>
          <a:xfrm>
            <a:off x="1189071" y="6069433"/>
            <a:ext cx="7030369" cy="5135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600"/>
              <a:buNone/>
            </a:pPr>
            <a:r>
              <a:rPr lang="en-US" sz="2000" b="0" i="0" u="none" strike="noStrike">
                <a:latin typeface="Calibri"/>
                <a:ea typeface="Calibri"/>
                <a:cs typeface="Calibri"/>
                <a:sym typeface="Calibri"/>
              </a:rPr>
              <a:t>The curriculum utilizes peer experience to promote recovery, safety, social support, empowerment, problem-solving. </a:t>
            </a:r>
            <a:endParaRPr/>
          </a:p>
        </p:txBody>
      </p:sp>
      <p:pic>
        <p:nvPicPr>
          <p:cNvPr id="175" name="Google Shape;175;p3"/>
          <p:cNvPicPr preferRelativeResize="0"/>
          <p:nvPr/>
        </p:nvPicPr>
        <p:blipFill rotWithShape="1">
          <a:blip r:embed="rId3">
            <a:alphaModFix/>
          </a:blip>
          <a:srcRect/>
          <a:stretch/>
        </p:blipFill>
        <p:spPr>
          <a:xfrm>
            <a:off x="313843" y="369672"/>
            <a:ext cx="5304638" cy="5418667"/>
          </a:xfrm>
          <a:prstGeom prst="rect">
            <a:avLst/>
          </a:prstGeom>
          <a:noFill/>
          <a:ln>
            <a:noFill/>
          </a:ln>
        </p:spPr>
      </p:pic>
      <p:grpSp>
        <p:nvGrpSpPr>
          <p:cNvPr id="176" name="Google Shape;176;p3"/>
          <p:cNvGrpSpPr/>
          <p:nvPr/>
        </p:nvGrpSpPr>
        <p:grpSpPr>
          <a:xfrm>
            <a:off x="6056394" y="369673"/>
            <a:ext cx="3515527" cy="5418666"/>
            <a:chOff x="2306236" y="0"/>
            <a:chExt cx="3515527" cy="5418666"/>
          </a:xfrm>
        </p:grpSpPr>
        <p:sp>
          <p:nvSpPr>
            <p:cNvPr id="177" name="Google Shape;177;p3"/>
            <p:cNvSpPr/>
            <p:nvPr/>
          </p:nvSpPr>
          <p:spPr>
            <a:xfrm>
              <a:off x="2306236" y="0"/>
              <a:ext cx="3515527" cy="1354666"/>
            </a:xfrm>
            <a:prstGeom prst="roundRect">
              <a:avLst>
                <a:gd name="adj" fmla="val 1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txBox="1"/>
            <p:nvPr/>
          </p:nvSpPr>
          <p:spPr>
            <a:xfrm>
              <a:off x="2345913" y="39677"/>
              <a:ext cx="3436173" cy="127531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2017</a:t>
              </a:r>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Worked with a committee of peers with lived experience to develop peer program</a:t>
              </a:r>
              <a:endParaRPr/>
            </a:p>
          </p:txBody>
        </p:sp>
        <p:sp>
          <p:nvSpPr>
            <p:cNvPr id="179" name="Google Shape;179;p3"/>
            <p:cNvSpPr/>
            <p:nvPr/>
          </p:nvSpPr>
          <p:spPr>
            <a:xfrm rot="5400000">
              <a:off x="3809999" y="1388533"/>
              <a:ext cx="508000" cy="609600"/>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txBox="1"/>
            <p:nvPr/>
          </p:nvSpPr>
          <p:spPr>
            <a:xfrm>
              <a:off x="3881119" y="1439333"/>
              <a:ext cx="365760" cy="355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 name="Google Shape;181;p3"/>
            <p:cNvSpPr/>
            <p:nvPr/>
          </p:nvSpPr>
          <p:spPr>
            <a:xfrm>
              <a:off x="2306236" y="2032000"/>
              <a:ext cx="3515527" cy="1354666"/>
            </a:xfrm>
            <a:prstGeom prst="roundRect">
              <a:avLst>
                <a:gd name="adj" fmla="val 1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txBox="1"/>
            <p:nvPr/>
          </p:nvSpPr>
          <p:spPr>
            <a:xfrm>
              <a:off x="2345913" y="2071677"/>
              <a:ext cx="3436173" cy="127531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2018</a:t>
              </a:r>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Peer facilitators who identify as being in recovery for BPD were recruited and trained.</a:t>
              </a:r>
              <a:endParaRPr/>
            </a:p>
          </p:txBody>
        </p:sp>
        <p:sp>
          <p:nvSpPr>
            <p:cNvPr id="183" name="Google Shape;183;p3"/>
            <p:cNvSpPr/>
            <p:nvPr/>
          </p:nvSpPr>
          <p:spPr>
            <a:xfrm rot="5400000">
              <a:off x="3809999" y="3420533"/>
              <a:ext cx="508000" cy="609600"/>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txBox="1"/>
            <p:nvPr/>
          </p:nvSpPr>
          <p:spPr>
            <a:xfrm>
              <a:off x="3881119" y="3471333"/>
              <a:ext cx="365760" cy="355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5" name="Google Shape;185;p3"/>
            <p:cNvSpPr/>
            <p:nvPr/>
          </p:nvSpPr>
          <p:spPr>
            <a:xfrm>
              <a:off x="2306236" y="4064000"/>
              <a:ext cx="3515527" cy="1354666"/>
            </a:xfrm>
            <a:prstGeom prst="roundRect">
              <a:avLst>
                <a:gd name="adj" fmla="val 1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txBox="1"/>
            <p:nvPr/>
          </p:nvSpPr>
          <p:spPr>
            <a:xfrm>
              <a:off x="2345913" y="4103677"/>
              <a:ext cx="3436173" cy="127531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2019</a:t>
              </a:r>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Program piloted and fully launched on www.supportgroupscentral.com.</a:t>
              </a:r>
              <a:endParaRPr/>
            </a:p>
          </p:txBody>
        </p:sp>
      </p:grpSp>
      <p:sp>
        <p:nvSpPr>
          <p:cNvPr id="187" name="Google Shape;187;p3"/>
          <p:cNvSpPr/>
          <p:nvPr/>
        </p:nvSpPr>
        <p:spPr>
          <a:xfrm rot="10470461">
            <a:off x="9851555" y="612814"/>
            <a:ext cx="2007408" cy="4932382"/>
          </a:xfrm>
          <a:prstGeom prst="curvedRightArrow">
            <a:avLst>
              <a:gd name="adj1" fmla="val 25000"/>
              <a:gd name="adj2" fmla="val 50000"/>
              <a:gd name="adj3" fmla="val 25000"/>
            </a:avLst>
          </a:prstGeom>
          <a:solidFill>
            <a:schemeClr val="dk2"/>
          </a:solidFill>
          <a:ln w="25400" cap="flat"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p:nvPr/>
        </p:nvSpPr>
        <p:spPr>
          <a:xfrm>
            <a:off x="203822" y="1547848"/>
            <a:ext cx="2039326" cy="796413"/>
          </a:xfrm>
          <a:prstGeom prst="roundRect">
            <a:avLst>
              <a:gd name="adj" fmla="val 16667"/>
            </a:avLst>
          </a:prstGeom>
          <a:solidFill>
            <a:schemeClr val="dk2"/>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rebuchet MS"/>
                <a:ea typeface="Trebuchet MS"/>
                <a:cs typeface="Trebuchet MS"/>
                <a:sym typeface="Trebuchet MS"/>
              </a:rPr>
              <a:t>Advocacy</a:t>
            </a:r>
            <a:endParaRPr sz="1400" b="0" i="0" u="none" strike="noStrike" cap="none">
              <a:solidFill>
                <a:srgbClr val="000000"/>
              </a:solidFill>
              <a:latin typeface="Arial"/>
              <a:ea typeface="Arial"/>
              <a:cs typeface="Arial"/>
              <a:sym typeface="Arial"/>
            </a:endParaRPr>
          </a:p>
        </p:txBody>
      </p:sp>
      <p:sp>
        <p:nvSpPr>
          <p:cNvPr id="194" name="Google Shape;194;p4"/>
          <p:cNvSpPr/>
          <p:nvPr/>
        </p:nvSpPr>
        <p:spPr>
          <a:xfrm>
            <a:off x="2501510" y="1547848"/>
            <a:ext cx="2039325" cy="796413"/>
          </a:xfrm>
          <a:prstGeom prst="roundRect">
            <a:avLst>
              <a:gd name="adj" fmla="val 16667"/>
            </a:avLst>
          </a:prstGeom>
          <a:solidFill>
            <a:schemeClr val="dk2"/>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rebuchet MS"/>
                <a:ea typeface="Trebuchet MS"/>
                <a:cs typeface="Trebuchet MS"/>
                <a:sym typeface="Trebuchet MS"/>
              </a:rPr>
              <a:t>Community</a:t>
            </a:r>
            <a:endParaRPr sz="1400" b="0" i="0" u="none" strike="noStrike" cap="none">
              <a:solidFill>
                <a:srgbClr val="000000"/>
              </a:solidFill>
              <a:latin typeface="Arial"/>
              <a:ea typeface="Arial"/>
              <a:cs typeface="Arial"/>
              <a:sym typeface="Arial"/>
            </a:endParaRPr>
          </a:p>
        </p:txBody>
      </p:sp>
      <p:sp>
        <p:nvSpPr>
          <p:cNvPr id="195" name="Google Shape;195;p4"/>
          <p:cNvSpPr/>
          <p:nvPr/>
        </p:nvSpPr>
        <p:spPr>
          <a:xfrm>
            <a:off x="4799201" y="1547848"/>
            <a:ext cx="2039326" cy="796413"/>
          </a:xfrm>
          <a:prstGeom prst="roundRect">
            <a:avLst>
              <a:gd name="adj" fmla="val 16667"/>
            </a:avLst>
          </a:prstGeom>
          <a:solidFill>
            <a:schemeClr val="dk2"/>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rebuchet MS"/>
                <a:ea typeface="Trebuchet MS"/>
                <a:cs typeface="Trebuchet MS"/>
                <a:sym typeface="Trebuchet MS"/>
              </a:rPr>
              <a:t>Purpose</a:t>
            </a:r>
            <a:endParaRPr sz="1400" b="0" i="0" u="none" strike="noStrike" cap="none">
              <a:solidFill>
                <a:srgbClr val="000000"/>
              </a:solidFill>
              <a:latin typeface="Arial"/>
              <a:ea typeface="Arial"/>
              <a:cs typeface="Arial"/>
              <a:sym typeface="Arial"/>
            </a:endParaRPr>
          </a:p>
        </p:txBody>
      </p:sp>
      <p:sp>
        <p:nvSpPr>
          <p:cNvPr id="196" name="Google Shape;196;p4"/>
          <p:cNvSpPr/>
          <p:nvPr/>
        </p:nvSpPr>
        <p:spPr>
          <a:xfrm>
            <a:off x="7096891" y="1547848"/>
            <a:ext cx="2039325" cy="796413"/>
          </a:xfrm>
          <a:prstGeom prst="roundRect">
            <a:avLst>
              <a:gd name="adj" fmla="val 16667"/>
            </a:avLst>
          </a:prstGeom>
          <a:solidFill>
            <a:schemeClr val="dk2"/>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rebuchet MS"/>
                <a:ea typeface="Trebuchet MS"/>
                <a:cs typeface="Trebuchet MS"/>
                <a:sym typeface="Trebuchet MS"/>
              </a:rPr>
              <a:t>Trust</a:t>
            </a:r>
            <a:endParaRPr sz="1400" b="0" i="0" u="none" strike="noStrike" cap="none">
              <a:solidFill>
                <a:srgbClr val="000000"/>
              </a:solidFill>
              <a:latin typeface="Arial"/>
              <a:ea typeface="Arial"/>
              <a:cs typeface="Arial"/>
              <a:sym typeface="Arial"/>
            </a:endParaRPr>
          </a:p>
        </p:txBody>
      </p:sp>
      <p:sp>
        <p:nvSpPr>
          <p:cNvPr id="197" name="Google Shape;197;p4"/>
          <p:cNvSpPr/>
          <p:nvPr/>
        </p:nvSpPr>
        <p:spPr>
          <a:xfrm>
            <a:off x="203822" y="2473341"/>
            <a:ext cx="2039325" cy="2036269"/>
          </a:xfrm>
          <a:prstGeom prst="roundRect">
            <a:avLst>
              <a:gd name="adj" fmla="val 16667"/>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Trebuchet MS"/>
                <a:ea typeface="Trebuchet MS"/>
                <a:cs typeface="Trebuchet MS"/>
                <a:sym typeface="Trebuchet MS"/>
              </a:rPr>
              <a:t>Identifying Obstacles on the Road to BPD Recovery: Hope and Cope Together</a:t>
            </a:r>
            <a:endParaRPr sz="1800" b="0" i="0" u="none" strike="noStrike" cap="none">
              <a:solidFill>
                <a:schemeClr val="dk2"/>
              </a:solidFill>
              <a:latin typeface="Trebuchet MS"/>
              <a:ea typeface="Trebuchet MS"/>
              <a:cs typeface="Trebuchet MS"/>
              <a:sym typeface="Trebuchet MS"/>
            </a:endParaRPr>
          </a:p>
        </p:txBody>
      </p:sp>
      <p:sp>
        <p:nvSpPr>
          <p:cNvPr id="198" name="Google Shape;198;p4"/>
          <p:cNvSpPr txBox="1"/>
          <p:nvPr/>
        </p:nvSpPr>
        <p:spPr>
          <a:xfrm>
            <a:off x="577482" y="11877"/>
            <a:ext cx="840633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2"/>
                </a:solidFill>
                <a:latin typeface="Trebuchet MS"/>
                <a:ea typeface="Trebuchet MS"/>
                <a:cs typeface="Trebuchet MS"/>
                <a:sym typeface="Trebuchet MS"/>
              </a:rPr>
              <a:t>Structure is key to success</a:t>
            </a:r>
            <a:endParaRPr sz="1400" b="0" i="0" u="none" strike="noStrike" cap="none">
              <a:solidFill>
                <a:schemeClr val="dk2"/>
              </a:solidFill>
              <a:latin typeface="Arial"/>
              <a:ea typeface="Arial"/>
              <a:cs typeface="Arial"/>
              <a:sym typeface="Arial"/>
            </a:endParaRPr>
          </a:p>
        </p:txBody>
      </p:sp>
      <p:sp>
        <p:nvSpPr>
          <p:cNvPr id="199" name="Google Shape;199;p4"/>
          <p:cNvSpPr/>
          <p:nvPr/>
        </p:nvSpPr>
        <p:spPr>
          <a:xfrm>
            <a:off x="183454" y="902973"/>
            <a:ext cx="8952762" cy="461665"/>
          </a:xfrm>
          <a:prstGeom prst="roundRect">
            <a:avLst>
              <a:gd name="adj" fmla="val 16667"/>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rebuchet MS"/>
                <a:ea typeface="Trebuchet MS"/>
                <a:cs typeface="Trebuchet MS"/>
                <a:sym typeface="Trebuchet MS"/>
              </a:rPr>
              <a:t>Four Recovery Principles: Rotating Curriculum Topics</a:t>
            </a:r>
            <a:endParaRPr sz="1400" b="0" i="0" u="none" strike="noStrike" cap="none">
              <a:solidFill>
                <a:srgbClr val="000000"/>
              </a:solidFill>
              <a:latin typeface="Arial"/>
              <a:ea typeface="Arial"/>
              <a:cs typeface="Arial"/>
              <a:sym typeface="Arial"/>
            </a:endParaRPr>
          </a:p>
        </p:txBody>
      </p:sp>
      <p:sp>
        <p:nvSpPr>
          <p:cNvPr id="200" name="Google Shape;200;p4"/>
          <p:cNvSpPr txBox="1"/>
          <p:nvPr/>
        </p:nvSpPr>
        <p:spPr>
          <a:xfrm>
            <a:off x="577482" y="4848507"/>
            <a:ext cx="871052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chemeClr val="dk2"/>
                </a:solidFill>
                <a:latin typeface="Trebuchet MS"/>
                <a:sym typeface="Trebuchet MS"/>
              </a:rPr>
              <a:t>Synopsis – why we have recovery principles</a:t>
            </a:r>
          </a:p>
          <a:p>
            <a:pPr marL="0" marR="0" lvl="0" indent="0" algn="l" rtl="0">
              <a:lnSpc>
                <a:spcPct val="100000"/>
              </a:lnSpc>
              <a:spcBef>
                <a:spcPts val="0"/>
              </a:spcBef>
              <a:spcAft>
                <a:spcPts val="0"/>
              </a:spcAft>
              <a:buClr>
                <a:srgbClr val="000000"/>
              </a:buClr>
              <a:buSzPts val="1800"/>
              <a:buFont typeface="Arial"/>
              <a:buNone/>
            </a:pPr>
            <a:endParaRPr lang="en-US" sz="1800" b="1" i="0" u="none" strike="noStrike" cap="none" dirty="0">
              <a:solidFill>
                <a:schemeClr val="dk2"/>
              </a:solidFill>
              <a:latin typeface="Trebuchet MS"/>
              <a:ea typeface="Arial"/>
              <a:cs typeface="Arial"/>
              <a:sym typeface="Trebuchet MS"/>
            </a:endParaRPr>
          </a:p>
        </p:txBody>
      </p:sp>
      <p:sp>
        <p:nvSpPr>
          <p:cNvPr id="201" name="Google Shape;201;p4"/>
          <p:cNvSpPr/>
          <p:nvPr/>
        </p:nvSpPr>
        <p:spPr>
          <a:xfrm>
            <a:off x="2501511" y="2473341"/>
            <a:ext cx="2039325" cy="2036269"/>
          </a:xfrm>
          <a:prstGeom prst="roundRect">
            <a:avLst>
              <a:gd name="adj" fmla="val 16667"/>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Trebuchet MS"/>
                <a:ea typeface="Trebuchet MS"/>
                <a:cs typeface="Trebuchet MS"/>
                <a:sym typeface="Trebuchet MS"/>
              </a:rPr>
              <a:t>Managing Relationships and Borderline Personality Disorder</a:t>
            </a:r>
            <a:endParaRPr sz="1800" b="0" i="0" u="none" strike="noStrike" cap="none">
              <a:solidFill>
                <a:schemeClr val="dk2"/>
              </a:solidFill>
              <a:latin typeface="Trebuchet MS"/>
              <a:ea typeface="Trebuchet MS"/>
              <a:cs typeface="Trebuchet MS"/>
              <a:sym typeface="Trebuchet MS"/>
            </a:endParaRPr>
          </a:p>
        </p:txBody>
      </p:sp>
      <p:sp>
        <p:nvSpPr>
          <p:cNvPr id="202" name="Google Shape;202;p4"/>
          <p:cNvSpPr/>
          <p:nvPr/>
        </p:nvSpPr>
        <p:spPr>
          <a:xfrm>
            <a:off x="4780648" y="2473341"/>
            <a:ext cx="2039325" cy="2036269"/>
          </a:xfrm>
          <a:prstGeom prst="roundRect">
            <a:avLst>
              <a:gd name="adj" fmla="val 16667"/>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Trebuchet MS"/>
                <a:ea typeface="Trebuchet MS"/>
                <a:cs typeface="Trebuchet MS"/>
                <a:sym typeface="Trebuchet MS"/>
              </a:rPr>
              <a:t>Identifying Purposeful Life Activities: Embracing Strengths and Moving Beyond BPD Labels</a:t>
            </a:r>
            <a:endParaRPr sz="1800" b="0" i="0" u="none" strike="noStrike" cap="none">
              <a:solidFill>
                <a:schemeClr val="dk2"/>
              </a:solidFill>
              <a:latin typeface="Trebuchet MS"/>
              <a:ea typeface="Trebuchet MS"/>
              <a:cs typeface="Trebuchet MS"/>
              <a:sym typeface="Trebuchet MS"/>
            </a:endParaRPr>
          </a:p>
        </p:txBody>
      </p:sp>
      <p:sp>
        <p:nvSpPr>
          <p:cNvPr id="203" name="Google Shape;203;p4"/>
          <p:cNvSpPr/>
          <p:nvPr/>
        </p:nvSpPr>
        <p:spPr>
          <a:xfrm>
            <a:off x="7096892" y="2473341"/>
            <a:ext cx="2039325" cy="2036269"/>
          </a:xfrm>
          <a:prstGeom prst="roundRect">
            <a:avLst>
              <a:gd name="adj" fmla="val 16667"/>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Trebuchet MS"/>
                <a:ea typeface="Trebuchet MS"/>
                <a:cs typeface="Trebuchet MS"/>
                <a:sym typeface="Trebuchet MS"/>
              </a:rPr>
              <a:t>Believing in Oneself and One’s Ability to Recover from BPD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FF0E-6E19-409F-8994-E69C5691C9CE}"/>
              </a:ext>
            </a:extLst>
          </p:cNvPr>
          <p:cNvSpPr>
            <a:spLocks noGrp="1"/>
          </p:cNvSpPr>
          <p:nvPr>
            <p:ph type="title"/>
          </p:nvPr>
        </p:nvSpPr>
        <p:spPr/>
        <p:txBody>
          <a:bodyPr/>
          <a:lstStyle/>
          <a:p>
            <a:r>
              <a:rPr lang="en-US" dirty="0"/>
              <a:t>Role of Peer Narrative: How Principles Support BPD Recovery </a:t>
            </a:r>
          </a:p>
        </p:txBody>
      </p:sp>
      <p:sp>
        <p:nvSpPr>
          <p:cNvPr id="3" name="Text Placeholder 2">
            <a:extLst>
              <a:ext uri="{FF2B5EF4-FFF2-40B4-BE49-F238E27FC236}">
                <a16:creationId xmlns:a16="http://schemas.microsoft.com/office/drawing/2014/main" id="{6ADEC097-79A6-4B60-95AB-4582CFC01A0E}"/>
              </a:ext>
            </a:extLst>
          </p:cNvPr>
          <p:cNvSpPr>
            <a:spLocks noGrp="1"/>
          </p:cNvSpPr>
          <p:nvPr>
            <p:ph type="body" idx="1"/>
          </p:nvPr>
        </p:nvSpPr>
        <p:spPr/>
        <p:txBody>
          <a:bodyPr/>
          <a:lstStyle/>
          <a:p>
            <a:r>
              <a:rPr lang="en-US" sz="2400" dirty="0"/>
              <a:t>Advocacy</a:t>
            </a:r>
          </a:p>
          <a:p>
            <a:endParaRPr lang="en-US" sz="2400" dirty="0"/>
          </a:p>
          <a:p>
            <a:r>
              <a:rPr lang="en-US" sz="2400" b="1" i="0" u="none" strike="noStrike" cap="none" dirty="0">
                <a:solidFill>
                  <a:schemeClr val="dk2"/>
                </a:solidFill>
                <a:ea typeface="Arial"/>
                <a:cs typeface="Arial"/>
              </a:rPr>
              <a:t>Community</a:t>
            </a:r>
          </a:p>
          <a:p>
            <a:endParaRPr lang="en-US" sz="2400" b="1" dirty="0">
              <a:solidFill>
                <a:schemeClr val="dk2"/>
              </a:solidFill>
              <a:latin typeface="Arial"/>
              <a:ea typeface="Arial"/>
              <a:cs typeface="Arial"/>
              <a:sym typeface="Arial"/>
            </a:endParaRPr>
          </a:p>
          <a:p>
            <a:r>
              <a:rPr lang="en-US" sz="2400" b="1" i="0" u="none" strike="noStrike" cap="none" dirty="0">
                <a:solidFill>
                  <a:schemeClr val="dk2"/>
                </a:solidFill>
                <a:latin typeface="Arial"/>
                <a:ea typeface="Arial"/>
                <a:cs typeface="Arial"/>
                <a:sym typeface="Arial"/>
              </a:rPr>
              <a:t>Purpose</a:t>
            </a:r>
          </a:p>
          <a:p>
            <a:endParaRPr lang="en-US" sz="2400" b="1" dirty="0">
              <a:solidFill>
                <a:schemeClr val="dk2"/>
              </a:solidFill>
              <a:latin typeface="Arial"/>
              <a:ea typeface="Arial"/>
              <a:cs typeface="Arial"/>
              <a:sym typeface="Arial"/>
            </a:endParaRPr>
          </a:p>
          <a:p>
            <a:r>
              <a:rPr lang="en-US" sz="2400" b="1" i="0" u="none" strike="noStrike" cap="none" dirty="0">
                <a:solidFill>
                  <a:schemeClr val="dk2"/>
                </a:solidFill>
                <a:latin typeface="Arial"/>
                <a:ea typeface="Arial"/>
                <a:cs typeface="Arial"/>
                <a:sym typeface="Arial"/>
              </a:rPr>
              <a:t>Trust</a:t>
            </a:r>
            <a:endParaRPr lang="en-US" sz="2400" b="0" i="0" u="none" strike="noStrike" cap="none" dirty="0">
              <a:solidFill>
                <a:schemeClr val="dk2"/>
              </a:solidFill>
              <a:latin typeface="Arial"/>
              <a:ea typeface="Arial"/>
              <a:cs typeface="Arial"/>
              <a:sym typeface="Arial"/>
            </a:endParaRPr>
          </a:p>
          <a:p>
            <a:endParaRPr lang="en-US" dirty="0"/>
          </a:p>
        </p:txBody>
      </p:sp>
      <p:pic>
        <p:nvPicPr>
          <p:cNvPr id="8" name="Picture 7">
            <a:extLst>
              <a:ext uri="{FF2B5EF4-FFF2-40B4-BE49-F238E27FC236}">
                <a16:creationId xmlns:a16="http://schemas.microsoft.com/office/drawing/2014/main" id="{4F5F1698-CE7B-428E-BE8C-A7EA90AAA210}"/>
              </a:ext>
            </a:extLst>
          </p:cNvPr>
          <p:cNvPicPr>
            <a:picLocks noChangeAspect="1"/>
          </p:cNvPicPr>
          <p:nvPr/>
        </p:nvPicPr>
        <p:blipFill>
          <a:blip r:embed="rId2"/>
          <a:stretch>
            <a:fillRect/>
          </a:stretch>
        </p:blipFill>
        <p:spPr>
          <a:xfrm>
            <a:off x="3866829" y="2071876"/>
            <a:ext cx="3134958" cy="4058198"/>
          </a:xfrm>
          <a:prstGeom prst="rect">
            <a:avLst/>
          </a:prstGeom>
        </p:spPr>
      </p:pic>
    </p:spTree>
    <p:extLst>
      <p:ext uri="{BB962C8B-B14F-4D97-AF65-F5344CB8AC3E}">
        <p14:creationId xmlns:p14="http://schemas.microsoft.com/office/powerpoint/2010/main" val="3672714754"/>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NASSPD21 Emotions Matter v10 FINAL (1)</Template>
  <TotalTime>136</TotalTime>
  <Words>1651</Words>
  <Application>Microsoft Office PowerPoint</Application>
  <PresentationFormat>Widescreen</PresentationFormat>
  <Paragraphs>168</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Noto Sans Symbols</vt:lpstr>
      <vt:lpstr>Times New Roman</vt:lpstr>
      <vt:lpstr>TimesNewRomanPSMT</vt:lpstr>
      <vt:lpstr>Trebuchet MS</vt:lpstr>
      <vt:lpstr>Wingdings</vt:lpstr>
      <vt:lpstr>Facet</vt:lpstr>
      <vt:lpstr>PowerPoint Presentation</vt:lpstr>
      <vt:lpstr>Emotions Matter’s Philosophy</vt:lpstr>
      <vt:lpstr>Guidelines for Community Engagement</vt:lpstr>
      <vt:lpstr>Panel Outline/Presentation</vt:lpstr>
      <vt:lpstr>2016 Focus Group: Hannah’s Story</vt:lpstr>
      <vt:lpstr>Addressing a Gap: The Lack of Community Peer Support for BPD</vt:lpstr>
      <vt:lpstr>PowerPoint Presentation</vt:lpstr>
      <vt:lpstr>PowerPoint Presentation</vt:lpstr>
      <vt:lpstr>Role of Peer Narrative: How Principles Support BPD Recovery </vt:lpstr>
      <vt:lpstr>Growth of subscribers, attendees, and waitlists demonstrate significant interest and need</vt:lpstr>
      <vt:lpstr>273 attendees from  around the country and the world</vt:lpstr>
      <vt:lpstr>PowerPoint Presentation</vt:lpstr>
      <vt:lpstr>Rachel’s Story</vt:lpstr>
      <vt:lpstr>Resources &amp; Questions</vt:lpstr>
      <vt:lpstr>Acknowledgements</vt:lpstr>
      <vt:lpstr>Appendix A: Emotions Matter’s Community Guidelines</vt:lpstr>
      <vt:lpstr>Appendix B: Borderline Personality Disorder (BPD) -  Nine Diagnostic Criteria in DSM-V</vt:lpstr>
      <vt:lpstr>BPD in our Own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Tusiani-Eng</dc:creator>
  <cp:lastModifiedBy>Paula Tusiani-Eng</cp:lastModifiedBy>
  <cp:revision>24</cp:revision>
  <dcterms:created xsi:type="dcterms:W3CDTF">2021-06-27T23:20:32Z</dcterms:created>
  <dcterms:modified xsi:type="dcterms:W3CDTF">2021-07-13T00:58:39Z</dcterms:modified>
</cp:coreProperties>
</file>