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91" r:id="rId4"/>
    <p:sldId id="259" r:id="rId5"/>
    <p:sldId id="261" r:id="rId6"/>
    <p:sldId id="260" r:id="rId7"/>
    <p:sldId id="258" r:id="rId8"/>
    <p:sldId id="262" r:id="rId9"/>
    <p:sldId id="285" r:id="rId10"/>
    <p:sldId id="264" r:id="rId11"/>
    <p:sldId id="281" r:id="rId12"/>
    <p:sldId id="266" r:id="rId13"/>
    <p:sldId id="286" r:id="rId14"/>
    <p:sldId id="292" r:id="rId15"/>
    <p:sldId id="279" r:id="rId16"/>
    <p:sldId id="270" r:id="rId17"/>
    <p:sldId id="271" r:id="rId18"/>
    <p:sldId id="272" r:id="rId19"/>
    <p:sldId id="273" r:id="rId20"/>
    <p:sldId id="280" r:id="rId21"/>
    <p:sldId id="275" r:id="rId22"/>
    <p:sldId id="284" r:id="rId23"/>
    <p:sldId id="289" r:id="rId24"/>
  </p:sldIdLst>
  <p:sldSz cx="9144000" cy="6858000" type="screen4x3"/>
  <p:notesSz cx="6858000" cy="9144000"/>
  <p:embeddedFontLst>
    <p:embeddedFont>
      <p:font typeface="Bradley Hand ITC" panose="03070402050302030203" pitchFamily="66" charset="0"/>
      <p:regular r:id="rId26"/>
    </p:embeddedFont>
    <p:embeddedFont>
      <p:font typeface="Playfair Display" panose="020B060402020202020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681C1-2DC0-46A3-8697-4B709B745EA5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BEB6A23-10A1-4D83-AF21-F25800F40C00}">
      <dgm:prSet/>
      <dgm:spPr/>
      <dgm:t>
        <a:bodyPr/>
        <a:lstStyle/>
        <a:p>
          <a:r>
            <a:rPr lang="en-US" b="0" i="0" dirty="0"/>
            <a:t>-Alignment with our spiritual awareness</a:t>
          </a:r>
          <a:endParaRPr lang="en-US" dirty="0"/>
        </a:p>
      </dgm:t>
    </dgm:pt>
    <dgm:pt modelId="{A8532564-6C86-4165-B70E-4C8C443E6D2F}" type="parTrans" cxnId="{6ABFF7BD-CB5F-498A-B1DB-09F30B417958}">
      <dgm:prSet/>
      <dgm:spPr/>
      <dgm:t>
        <a:bodyPr/>
        <a:lstStyle/>
        <a:p>
          <a:endParaRPr lang="en-US"/>
        </a:p>
      </dgm:t>
    </dgm:pt>
    <dgm:pt modelId="{7D80DACE-0A6D-4342-A9B6-25251B358365}" type="sibTrans" cxnId="{6ABFF7BD-CB5F-498A-B1DB-09F30B417958}">
      <dgm:prSet/>
      <dgm:spPr/>
      <dgm:t>
        <a:bodyPr/>
        <a:lstStyle/>
        <a:p>
          <a:endParaRPr lang="en-US"/>
        </a:p>
      </dgm:t>
    </dgm:pt>
    <dgm:pt modelId="{BB7F5AA5-F7A1-4CA6-92AD-FDDDE4AE25FF}">
      <dgm:prSet/>
      <dgm:spPr/>
      <dgm:t>
        <a:bodyPr/>
        <a:lstStyle/>
        <a:p>
          <a:r>
            <a:rPr lang="en-US" b="0" i="0" dirty="0"/>
            <a:t>-Nourishment of our spiritual selves</a:t>
          </a:r>
          <a:endParaRPr lang="en-US" dirty="0"/>
        </a:p>
      </dgm:t>
    </dgm:pt>
    <dgm:pt modelId="{33A170B8-1E08-4592-8A33-5D2D7F7D035C}" type="parTrans" cxnId="{A6F09DDB-BBEF-421D-B988-A2015859353F}">
      <dgm:prSet/>
      <dgm:spPr/>
      <dgm:t>
        <a:bodyPr/>
        <a:lstStyle/>
        <a:p>
          <a:endParaRPr lang="en-US"/>
        </a:p>
      </dgm:t>
    </dgm:pt>
    <dgm:pt modelId="{FC0F839D-F2A9-4CCE-A305-AD2002E414B9}" type="sibTrans" cxnId="{A6F09DDB-BBEF-421D-B988-A2015859353F}">
      <dgm:prSet/>
      <dgm:spPr/>
      <dgm:t>
        <a:bodyPr/>
        <a:lstStyle/>
        <a:p>
          <a:endParaRPr lang="en-US"/>
        </a:p>
      </dgm:t>
    </dgm:pt>
    <dgm:pt modelId="{062BE1EE-10CB-4E07-8B93-B6125DD7CAF0}">
      <dgm:prSet/>
      <dgm:spPr/>
      <dgm:t>
        <a:bodyPr/>
        <a:lstStyle/>
        <a:p>
          <a:r>
            <a:rPr lang="en-US" b="0" i="0" dirty="0"/>
            <a:t>-Meaning and direction for our lives</a:t>
          </a:r>
          <a:endParaRPr lang="en-US" dirty="0"/>
        </a:p>
      </dgm:t>
    </dgm:pt>
    <dgm:pt modelId="{36610C88-9136-49E9-A458-BEB0D099FAF7}" type="parTrans" cxnId="{43C05590-0DE7-489C-8395-3D5737BC4E33}">
      <dgm:prSet/>
      <dgm:spPr/>
      <dgm:t>
        <a:bodyPr/>
        <a:lstStyle/>
        <a:p>
          <a:endParaRPr lang="en-US"/>
        </a:p>
      </dgm:t>
    </dgm:pt>
    <dgm:pt modelId="{14F3EA55-324E-4D7E-AA46-69B2A7A30AC8}" type="sibTrans" cxnId="{43C05590-0DE7-489C-8395-3D5737BC4E33}">
      <dgm:prSet/>
      <dgm:spPr/>
      <dgm:t>
        <a:bodyPr/>
        <a:lstStyle/>
        <a:p>
          <a:endParaRPr lang="en-US"/>
        </a:p>
      </dgm:t>
    </dgm:pt>
    <dgm:pt modelId="{8D7284CF-FC56-42F8-BBE8-2CD715CCAF12}">
      <dgm:prSet/>
      <dgm:spPr/>
      <dgm:t>
        <a:bodyPr/>
        <a:lstStyle/>
        <a:p>
          <a:r>
            <a:rPr lang="en-US" b="0" i="0" dirty="0"/>
            <a:t>-Comfort and clarity </a:t>
          </a:r>
          <a:endParaRPr lang="en-US" dirty="0"/>
        </a:p>
      </dgm:t>
    </dgm:pt>
    <dgm:pt modelId="{3397DBDF-4A0A-42D1-87AE-758A9624EBCD}" type="parTrans" cxnId="{03901F37-A412-4462-8BD3-D25E46E9855B}">
      <dgm:prSet/>
      <dgm:spPr/>
      <dgm:t>
        <a:bodyPr/>
        <a:lstStyle/>
        <a:p>
          <a:endParaRPr lang="en-US"/>
        </a:p>
      </dgm:t>
    </dgm:pt>
    <dgm:pt modelId="{F41294E1-3CF3-4C8C-AF82-4FC4264F666E}" type="sibTrans" cxnId="{03901F37-A412-4462-8BD3-D25E46E9855B}">
      <dgm:prSet/>
      <dgm:spPr/>
      <dgm:t>
        <a:bodyPr/>
        <a:lstStyle/>
        <a:p>
          <a:endParaRPr lang="en-US"/>
        </a:p>
      </dgm:t>
    </dgm:pt>
    <dgm:pt modelId="{AFA70573-AAF4-4A45-89B4-E3072CDCBE75}">
      <dgm:prSet/>
      <dgm:spPr/>
      <dgm:t>
        <a:bodyPr/>
        <a:lstStyle/>
        <a:p>
          <a:r>
            <a:rPr lang="en-US" b="0" i="0" dirty="0"/>
            <a:t>-Guidelines for living and               decision making </a:t>
          </a:r>
          <a:endParaRPr lang="en-US" dirty="0"/>
        </a:p>
      </dgm:t>
    </dgm:pt>
    <dgm:pt modelId="{A92658AE-8958-49D8-9A8A-7FBBC30393E1}" type="parTrans" cxnId="{EBF8BA6A-7D2F-4255-8343-4BD09D9CCC29}">
      <dgm:prSet/>
      <dgm:spPr/>
      <dgm:t>
        <a:bodyPr/>
        <a:lstStyle/>
        <a:p>
          <a:endParaRPr lang="en-US"/>
        </a:p>
      </dgm:t>
    </dgm:pt>
    <dgm:pt modelId="{9D293BBD-1106-4158-AF8D-245127AF3429}" type="sibTrans" cxnId="{EBF8BA6A-7D2F-4255-8343-4BD09D9CCC29}">
      <dgm:prSet/>
      <dgm:spPr/>
      <dgm:t>
        <a:bodyPr/>
        <a:lstStyle/>
        <a:p>
          <a:endParaRPr lang="en-US"/>
        </a:p>
      </dgm:t>
    </dgm:pt>
    <dgm:pt modelId="{510AC25E-6DB1-4F34-B1C3-114DBE504516}">
      <dgm:prSet/>
      <dgm:spPr/>
      <dgm:t>
        <a:bodyPr/>
        <a:lstStyle/>
        <a:p>
          <a:r>
            <a:rPr lang="en-US" b="0" i="0" dirty="0"/>
            <a:t>-Hope for ourselves, others, and the world</a:t>
          </a:r>
          <a:endParaRPr lang="en-US" dirty="0"/>
        </a:p>
      </dgm:t>
    </dgm:pt>
    <dgm:pt modelId="{CC4CFEE7-CEE7-43EB-BF70-F58185E58D38}" type="parTrans" cxnId="{CAB006CB-C0DE-4857-BF0A-91F39C652256}">
      <dgm:prSet/>
      <dgm:spPr/>
      <dgm:t>
        <a:bodyPr/>
        <a:lstStyle/>
        <a:p>
          <a:endParaRPr lang="en-US"/>
        </a:p>
      </dgm:t>
    </dgm:pt>
    <dgm:pt modelId="{33AA86CF-6210-4115-B2A8-9950E3079586}" type="sibTrans" cxnId="{CAB006CB-C0DE-4857-BF0A-91F39C652256}">
      <dgm:prSet/>
      <dgm:spPr/>
      <dgm:t>
        <a:bodyPr/>
        <a:lstStyle/>
        <a:p>
          <a:endParaRPr lang="en-US"/>
        </a:p>
      </dgm:t>
    </dgm:pt>
    <dgm:pt modelId="{97373F7B-6040-4465-BC71-88FB6A087C53}" type="pres">
      <dgm:prSet presAssocID="{9D7681C1-2DC0-46A3-8697-4B709B745EA5}" presName="diagram" presStyleCnt="0">
        <dgm:presLayoutVars>
          <dgm:dir/>
          <dgm:resizeHandles val="exact"/>
        </dgm:presLayoutVars>
      </dgm:prSet>
      <dgm:spPr/>
    </dgm:pt>
    <dgm:pt modelId="{5AC8FA4A-F9CA-4578-9005-1413FEFC945E}" type="pres">
      <dgm:prSet presAssocID="{0BEB6A23-10A1-4D83-AF21-F25800F40C00}" presName="node" presStyleLbl="node1" presStyleIdx="0" presStyleCnt="6">
        <dgm:presLayoutVars>
          <dgm:bulletEnabled val="1"/>
        </dgm:presLayoutVars>
      </dgm:prSet>
      <dgm:spPr/>
    </dgm:pt>
    <dgm:pt modelId="{D93F7137-725B-487A-A68E-247B486BD0DB}" type="pres">
      <dgm:prSet presAssocID="{7D80DACE-0A6D-4342-A9B6-25251B358365}" presName="sibTrans" presStyleCnt="0"/>
      <dgm:spPr/>
    </dgm:pt>
    <dgm:pt modelId="{2217630C-EC75-4A68-8D93-5648AA06F63E}" type="pres">
      <dgm:prSet presAssocID="{BB7F5AA5-F7A1-4CA6-92AD-FDDDE4AE25FF}" presName="node" presStyleLbl="node1" presStyleIdx="1" presStyleCnt="6">
        <dgm:presLayoutVars>
          <dgm:bulletEnabled val="1"/>
        </dgm:presLayoutVars>
      </dgm:prSet>
      <dgm:spPr/>
    </dgm:pt>
    <dgm:pt modelId="{4AEB2D70-6C4A-4DBA-86F6-66BDE69616C7}" type="pres">
      <dgm:prSet presAssocID="{FC0F839D-F2A9-4CCE-A305-AD2002E414B9}" presName="sibTrans" presStyleCnt="0"/>
      <dgm:spPr/>
    </dgm:pt>
    <dgm:pt modelId="{6CC1AB82-400F-40FA-BDAD-24756915F91A}" type="pres">
      <dgm:prSet presAssocID="{062BE1EE-10CB-4E07-8B93-B6125DD7CAF0}" presName="node" presStyleLbl="node1" presStyleIdx="2" presStyleCnt="6">
        <dgm:presLayoutVars>
          <dgm:bulletEnabled val="1"/>
        </dgm:presLayoutVars>
      </dgm:prSet>
      <dgm:spPr/>
    </dgm:pt>
    <dgm:pt modelId="{6B0D215A-89DB-421D-8D21-8EF649AE97E5}" type="pres">
      <dgm:prSet presAssocID="{14F3EA55-324E-4D7E-AA46-69B2A7A30AC8}" presName="sibTrans" presStyleCnt="0"/>
      <dgm:spPr/>
    </dgm:pt>
    <dgm:pt modelId="{C5E82718-BB86-459B-AEA0-71A95A84B8FD}" type="pres">
      <dgm:prSet presAssocID="{8D7284CF-FC56-42F8-BBE8-2CD715CCAF12}" presName="node" presStyleLbl="node1" presStyleIdx="3" presStyleCnt="6">
        <dgm:presLayoutVars>
          <dgm:bulletEnabled val="1"/>
        </dgm:presLayoutVars>
      </dgm:prSet>
      <dgm:spPr/>
    </dgm:pt>
    <dgm:pt modelId="{5439340C-3473-4E37-9E27-8753F2C49C99}" type="pres">
      <dgm:prSet presAssocID="{F41294E1-3CF3-4C8C-AF82-4FC4264F666E}" presName="sibTrans" presStyleCnt="0"/>
      <dgm:spPr/>
    </dgm:pt>
    <dgm:pt modelId="{4726385D-910E-4515-9C9B-D4E6ED349560}" type="pres">
      <dgm:prSet presAssocID="{AFA70573-AAF4-4A45-89B4-E3072CDCBE75}" presName="node" presStyleLbl="node1" presStyleIdx="4" presStyleCnt="6">
        <dgm:presLayoutVars>
          <dgm:bulletEnabled val="1"/>
        </dgm:presLayoutVars>
      </dgm:prSet>
      <dgm:spPr/>
    </dgm:pt>
    <dgm:pt modelId="{F8E6B215-2100-4E03-A4B2-D4CDE848BC9C}" type="pres">
      <dgm:prSet presAssocID="{9D293BBD-1106-4158-AF8D-245127AF3429}" presName="sibTrans" presStyleCnt="0"/>
      <dgm:spPr/>
    </dgm:pt>
    <dgm:pt modelId="{1174DF5E-306F-4597-B932-CA45E8E19F06}" type="pres">
      <dgm:prSet presAssocID="{510AC25E-6DB1-4F34-B1C3-114DBE504516}" presName="node" presStyleLbl="node1" presStyleIdx="5" presStyleCnt="6">
        <dgm:presLayoutVars>
          <dgm:bulletEnabled val="1"/>
        </dgm:presLayoutVars>
      </dgm:prSet>
      <dgm:spPr/>
    </dgm:pt>
  </dgm:ptLst>
  <dgm:cxnLst>
    <dgm:cxn modelId="{AB654B28-8E66-4A70-A5DF-EBC132719FBE}" type="presOf" srcId="{8D7284CF-FC56-42F8-BBE8-2CD715CCAF12}" destId="{C5E82718-BB86-459B-AEA0-71A95A84B8FD}" srcOrd="0" destOrd="0" presId="urn:microsoft.com/office/officeart/2005/8/layout/default"/>
    <dgm:cxn modelId="{03901F37-A412-4462-8BD3-D25E46E9855B}" srcId="{9D7681C1-2DC0-46A3-8697-4B709B745EA5}" destId="{8D7284CF-FC56-42F8-BBE8-2CD715CCAF12}" srcOrd="3" destOrd="0" parTransId="{3397DBDF-4A0A-42D1-87AE-758A9624EBCD}" sibTransId="{F41294E1-3CF3-4C8C-AF82-4FC4264F666E}"/>
    <dgm:cxn modelId="{5B96C966-10BC-47CD-B878-B271BB9D5BA4}" type="presOf" srcId="{BB7F5AA5-F7A1-4CA6-92AD-FDDDE4AE25FF}" destId="{2217630C-EC75-4A68-8D93-5648AA06F63E}" srcOrd="0" destOrd="0" presId="urn:microsoft.com/office/officeart/2005/8/layout/default"/>
    <dgm:cxn modelId="{EBF8BA6A-7D2F-4255-8343-4BD09D9CCC29}" srcId="{9D7681C1-2DC0-46A3-8697-4B709B745EA5}" destId="{AFA70573-AAF4-4A45-89B4-E3072CDCBE75}" srcOrd="4" destOrd="0" parTransId="{A92658AE-8958-49D8-9A8A-7FBBC30393E1}" sibTransId="{9D293BBD-1106-4158-AF8D-245127AF3429}"/>
    <dgm:cxn modelId="{43C05590-0DE7-489C-8395-3D5737BC4E33}" srcId="{9D7681C1-2DC0-46A3-8697-4B709B745EA5}" destId="{062BE1EE-10CB-4E07-8B93-B6125DD7CAF0}" srcOrd="2" destOrd="0" parTransId="{36610C88-9136-49E9-A458-BEB0D099FAF7}" sibTransId="{14F3EA55-324E-4D7E-AA46-69B2A7A30AC8}"/>
    <dgm:cxn modelId="{94BAC195-4D3C-4F4F-BA71-F24D3E6DD18F}" type="presOf" srcId="{9D7681C1-2DC0-46A3-8697-4B709B745EA5}" destId="{97373F7B-6040-4465-BC71-88FB6A087C53}" srcOrd="0" destOrd="0" presId="urn:microsoft.com/office/officeart/2005/8/layout/default"/>
    <dgm:cxn modelId="{C70F869B-C03A-46E8-9E18-CC66AC22C86F}" type="presOf" srcId="{AFA70573-AAF4-4A45-89B4-E3072CDCBE75}" destId="{4726385D-910E-4515-9C9B-D4E6ED349560}" srcOrd="0" destOrd="0" presId="urn:microsoft.com/office/officeart/2005/8/layout/default"/>
    <dgm:cxn modelId="{B2ED699F-5881-4156-84D9-E017FC510374}" type="presOf" srcId="{0BEB6A23-10A1-4D83-AF21-F25800F40C00}" destId="{5AC8FA4A-F9CA-4578-9005-1413FEFC945E}" srcOrd="0" destOrd="0" presId="urn:microsoft.com/office/officeart/2005/8/layout/default"/>
    <dgm:cxn modelId="{0A3735A5-EF0F-463F-8308-0B5E4F6DFCAF}" type="presOf" srcId="{062BE1EE-10CB-4E07-8B93-B6125DD7CAF0}" destId="{6CC1AB82-400F-40FA-BDAD-24756915F91A}" srcOrd="0" destOrd="0" presId="urn:microsoft.com/office/officeart/2005/8/layout/default"/>
    <dgm:cxn modelId="{6ABFF7BD-CB5F-498A-B1DB-09F30B417958}" srcId="{9D7681C1-2DC0-46A3-8697-4B709B745EA5}" destId="{0BEB6A23-10A1-4D83-AF21-F25800F40C00}" srcOrd="0" destOrd="0" parTransId="{A8532564-6C86-4165-B70E-4C8C443E6D2F}" sibTransId="{7D80DACE-0A6D-4342-A9B6-25251B358365}"/>
    <dgm:cxn modelId="{CAB006CB-C0DE-4857-BF0A-91F39C652256}" srcId="{9D7681C1-2DC0-46A3-8697-4B709B745EA5}" destId="{510AC25E-6DB1-4F34-B1C3-114DBE504516}" srcOrd="5" destOrd="0" parTransId="{CC4CFEE7-CEE7-43EB-BF70-F58185E58D38}" sibTransId="{33AA86CF-6210-4115-B2A8-9950E3079586}"/>
    <dgm:cxn modelId="{A6F09DDB-BBEF-421D-B988-A2015859353F}" srcId="{9D7681C1-2DC0-46A3-8697-4B709B745EA5}" destId="{BB7F5AA5-F7A1-4CA6-92AD-FDDDE4AE25FF}" srcOrd="1" destOrd="0" parTransId="{33A170B8-1E08-4592-8A33-5D2D7F7D035C}" sibTransId="{FC0F839D-F2A9-4CCE-A305-AD2002E414B9}"/>
    <dgm:cxn modelId="{085EE4DF-11FD-4A33-A6E3-4DE7E6D71528}" type="presOf" srcId="{510AC25E-6DB1-4F34-B1C3-114DBE504516}" destId="{1174DF5E-306F-4597-B932-CA45E8E19F06}" srcOrd="0" destOrd="0" presId="urn:microsoft.com/office/officeart/2005/8/layout/default"/>
    <dgm:cxn modelId="{D824C5FD-DD84-4328-8641-53A167266D1D}" type="presParOf" srcId="{97373F7B-6040-4465-BC71-88FB6A087C53}" destId="{5AC8FA4A-F9CA-4578-9005-1413FEFC945E}" srcOrd="0" destOrd="0" presId="urn:microsoft.com/office/officeart/2005/8/layout/default"/>
    <dgm:cxn modelId="{81F673A5-095C-46A6-8BC4-F15F621CDD61}" type="presParOf" srcId="{97373F7B-6040-4465-BC71-88FB6A087C53}" destId="{D93F7137-725B-487A-A68E-247B486BD0DB}" srcOrd="1" destOrd="0" presId="urn:microsoft.com/office/officeart/2005/8/layout/default"/>
    <dgm:cxn modelId="{785C0960-D063-4DDD-88DA-28D89629E9C8}" type="presParOf" srcId="{97373F7B-6040-4465-BC71-88FB6A087C53}" destId="{2217630C-EC75-4A68-8D93-5648AA06F63E}" srcOrd="2" destOrd="0" presId="urn:microsoft.com/office/officeart/2005/8/layout/default"/>
    <dgm:cxn modelId="{0E38A0AF-18EF-4A5B-ACA4-1795AF6B77B8}" type="presParOf" srcId="{97373F7B-6040-4465-BC71-88FB6A087C53}" destId="{4AEB2D70-6C4A-4DBA-86F6-66BDE69616C7}" srcOrd="3" destOrd="0" presId="urn:microsoft.com/office/officeart/2005/8/layout/default"/>
    <dgm:cxn modelId="{ECCE62AD-CC09-4BDD-825E-12737C7706D0}" type="presParOf" srcId="{97373F7B-6040-4465-BC71-88FB6A087C53}" destId="{6CC1AB82-400F-40FA-BDAD-24756915F91A}" srcOrd="4" destOrd="0" presId="urn:microsoft.com/office/officeart/2005/8/layout/default"/>
    <dgm:cxn modelId="{4D0E4C3A-D4C3-4B3A-A445-81151E13233B}" type="presParOf" srcId="{97373F7B-6040-4465-BC71-88FB6A087C53}" destId="{6B0D215A-89DB-421D-8D21-8EF649AE97E5}" srcOrd="5" destOrd="0" presId="urn:microsoft.com/office/officeart/2005/8/layout/default"/>
    <dgm:cxn modelId="{1A6F8122-59D4-4258-8FCD-17B2BCD82682}" type="presParOf" srcId="{97373F7B-6040-4465-BC71-88FB6A087C53}" destId="{C5E82718-BB86-459B-AEA0-71A95A84B8FD}" srcOrd="6" destOrd="0" presId="urn:microsoft.com/office/officeart/2005/8/layout/default"/>
    <dgm:cxn modelId="{B260A8D4-5632-47FB-8395-E30D0CDC3A4D}" type="presParOf" srcId="{97373F7B-6040-4465-BC71-88FB6A087C53}" destId="{5439340C-3473-4E37-9E27-8753F2C49C99}" srcOrd="7" destOrd="0" presId="urn:microsoft.com/office/officeart/2005/8/layout/default"/>
    <dgm:cxn modelId="{1048F3F5-3861-4901-B654-8872C0F4E479}" type="presParOf" srcId="{97373F7B-6040-4465-BC71-88FB6A087C53}" destId="{4726385D-910E-4515-9C9B-D4E6ED349560}" srcOrd="8" destOrd="0" presId="urn:microsoft.com/office/officeart/2005/8/layout/default"/>
    <dgm:cxn modelId="{7CD0B45F-F04E-4404-8D86-6695C34E8A5B}" type="presParOf" srcId="{97373F7B-6040-4465-BC71-88FB6A087C53}" destId="{F8E6B215-2100-4E03-A4B2-D4CDE848BC9C}" srcOrd="9" destOrd="0" presId="urn:microsoft.com/office/officeart/2005/8/layout/default"/>
    <dgm:cxn modelId="{45484201-91B3-4E3F-9433-2F2701F37410}" type="presParOf" srcId="{97373F7B-6040-4465-BC71-88FB6A087C53}" destId="{1174DF5E-306F-4597-B932-CA45E8E19F0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C5F9B-4339-4AE5-95E4-D72A76835DE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2E5521-CCC8-44A0-AD06-A6308BB85D23}">
      <dgm:prSet/>
      <dgm:spPr/>
      <dgm:t>
        <a:bodyPr/>
        <a:lstStyle/>
        <a:p>
          <a:r>
            <a:rPr lang="en-US" dirty="0"/>
            <a:t>In what ways do you relate to dandelion’s energy of resilience?</a:t>
          </a:r>
        </a:p>
      </dgm:t>
    </dgm:pt>
    <dgm:pt modelId="{0D18BADF-CD2A-488E-8C00-82503B05771A}" type="parTrans" cxnId="{D937C832-F3B8-49E9-8215-28E636E958EA}">
      <dgm:prSet/>
      <dgm:spPr/>
      <dgm:t>
        <a:bodyPr/>
        <a:lstStyle/>
        <a:p>
          <a:endParaRPr lang="en-US"/>
        </a:p>
      </dgm:t>
    </dgm:pt>
    <dgm:pt modelId="{B96600EB-F123-4483-8554-0DDB128F8981}" type="sibTrans" cxnId="{D937C832-F3B8-49E9-8215-28E636E958EA}">
      <dgm:prSet/>
      <dgm:spPr/>
      <dgm:t>
        <a:bodyPr/>
        <a:lstStyle/>
        <a:p>
          <a:endParaRPr lang="en-US"/>
        </a:p>
      </dgm:t>
    </dgm:pt>
    <dgm:pt modelId="{30B9F5C4-1BFB-4028-901D-7ED1745C7151}">
      <dgm:prSet/>
      <dgm:spPr/>
      <dgm:t>
        <a:bodyPr/>
        <a:lstStyle/>
        <a:p>
          <a:r>
            <a:rPr lang="en-US"/>
            <a:t>What parts of the dandelion’s strategies of resilience could you adopt? </a:t>
          </a:r>
        </a:p>
      </dgm:t>
    </dgm:pt>
    <dgm:pt modelId="{C8F6AE2C-D0A1-4575-817A-E5D7D445E0A2}" type="parTrans" cxnId="{37DD937A-A092-483C-8F57-0076DD4C43AD}">
      <dgm:prSet/>
      <dgm:spPr/>
      <dgm:t>
        <a:bodyPr/>
        <a:lstStyle/>
        <a:p>
          <a:endParaRPr lang="en-US"/>
        </a:p>
      </dgm:t>
    </dgm:pt>
    <dgm:pt modelId="{8C3A9AE8-3D4D-45E4-9366-194543EAA530}" type="sibTrans" cxnId="{37DD937A-A092-483C-8F57-0076DD4C43AD}">
      <dgm:prSet/>
      <dgm:spPr/>
      <dgm:t>
        <a:bodyPr/>
        <a:lstStyle/>
        <a:p>
          <a:endParaRPr lang="en-US"/>
        </a:p>
      </dgm:t>
    </dgm:pt>
    <dgm:pt modelId="{BC9D40DA-FFEB-4B6A-9638-EC24E3A32ED8}">
      <dgm:prSet/>
      <dgm:spPr/>
      <dgm:t>
        <a:bodyPr/>
        <a:lstStyle/>
        <a:p>
          <a:r>
            <a:rPr lang="en-US" dirty="0"/>
            <a:t>In what ways might you welcome dandelion energy into your life?</a:t>
          </a:r>
        </a:p>
      </dgm:t>
    </dgm:pt>
    <dgm:pt modelId="{4511F237-236D-49FC-B402-E7E5060174D2}" type="parTrans" cxnId="{A1F36D88-755D-44FB-B471-D6296AAFD905}">
      <dgm:prSet/>
      <dgm:spPr/>
      <dgm:t>
        <a:bodyPr/>
        <a:lstStyle/>
        <a:p>
          <a:endParaRPr lang="en-US"/>
        </a:p>
      </dgm:t>
    </dgm:pt>
    <dgm:pt modelId="{052DC8D4-14F0-4D2F-AD0C-C8CD53642DC6}" type="sibTrans" cxnId="{A1F36D88-755D-44FB-B471-D6296AAFD905}">
      <dgm:prSet/>
      <dgm:spPr/>
      <dgm:t>
        <a:bodyPr/>
        <a:lstStyle/>
        <a:p>
          <a:endParaRPr lang="en-US"/>
        </a:p>
      </dgm:t>
    </dgm:pt>
    <dgm:pt modelId="{7BCC0E3A-DB60-42A3-9777-308601D2632F}" type="pres">
      <dgm:prSet presAssocID="{B7BC5F9B-4339-4AE5-95E4-D72A76835DE1}" presName="linear" presStyleCnt="0">
        <dgm:presLayoutVars>
          <dgm:animLvl val="lvl"/>
          <dgm:resizeHandles val="exact"/>
        </dgm:presLayoutVars>
      </dgm:prSet>
      <dgm:spPr/>
    </dgm:pt>
    <dgm:pt modelId="{FE8CD7C5-87DD-4EF6-A1CE-A81D7F0C6459}" type="pres">
      <dgm:prSet presAssocID="{CA2E5521-CCC8-44A0-AD06-A6308BB85D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5D5C6B-9D0B-4F7A-A568-8C2975269C5B}" type="pres">
      <dgm:prSet presAssocID="{B96600EB-F123-4483-8554-0DDB128F8981}" presName="spacer" presStyleCnt="0"/>
      <dgm:spPr/>
    </dgm:pt>
    <dgm:pt modelId="{FA4AAF72-A355-4EFC-B635-F65CFAC89366}" type="pres">
      <dgm:prSet presAssocID="{30B9F5C4-1BFB-4028-901D-7ED1745C71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02EE0C-8A0C-4FF0-BD17-06097BB81A95}" type="pres">
      <dgm:prSet presAssocID="{8C3A9AE8-3D4D-45E4-9366-194543EAA530}" presName="spacer" presStyleCnt="0"/>
      <dgm:spPr/>
    </dgm:pt>
    <dgm:pt modelId="{05600E1A-78D1-4D9E-9B6A-0BE4D23EDCEB}" type="pres">
      <dgm:prSet presAssocID="{BC9D40DA-FFEB-4B6A-9638-EC24E3A32E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37C832-F3B8-49E9-8215-28E636E958EA}" srcId="{B7BC5F9B-4339-4AE5-95E4-D72A76835DE1}" destId="{CA2E5521-CCC8-44A0-AD06-A6308BB85D23}" srcOrd="0" destOrd="0" parTransId="{0D18BADF-CD2A-488E-8C00-82503B05771A}" sibTransId="{B96600EB-F123-4483-8554-0DDB128F8981}"/>
    <dgm:cxn modelId="{D94FAF5B-CF24-4BFD-ADC8-A4AA97E92C50}" type="presOf" srcId="{B7BC5F9B-4339-4AE5-95E4-D72A76835DE1}" destId="{7BCC0E3A-DB60-42A3-9777-308601D2632F}" srcOrd="0" destOrd="0" presId="urn:microsoft.com/office/officeart/2005/8/layout/vList2"/>
    <dgm:cxn modelId="{DD1FA043-93B6-41B9-A22C-FA09FE45C572}" type="presOf" srcId="{CA2E5521-CCC8-44A0-AD06-A6308BB85D23}" destId="{FE8CD7C5-87DD-4EF6-A1CE-A81D7F0C6459}" srcOrd="0" destOrd="0" presId="urn:microsoft.com/office/officeart/2005/8/layout/vList2"/>
    <dgm:cxn modelId="{516F6971-E9F1-4BAE-BA5B-C64C5D0C0E8D}" type="presOf" srcId="{30B9F5C4-1BFB-4028-901D-7ED1745C7151}" destId="{FA4AAF72-A355-4EFC-B635-F65CFAC89366}" srcOrd="0" destOrd="0" presId="urn:microsoft.com/office/officeart/2005/8/layout/vList2"/>
    <dgm:cxn modelId="{37DD937A-A092-483C-8F57-0076DD4C43AD}" srcId="{B7BC5F9B-4339-4AE5-95E4-D72A76835DE1}" destId="{30B9F5C4-1BFB-4028-901D-7ED1745C7151}" srcOrd="1" destOrd="0" parTransId="{C8F6AE2C-D0A1-4575-817A-E5D7D445E0A2}" sibTransId="{8C3A9AE8-3D4D-45E4-9366-194543EAA530}"/>
    <dgm:cxn modelId="{A1F36D88-755D-44FB-B471-D6296AAFD905}" srcId="{B7BC5F9B-4339-4AE5-95E4-D72A76835DE1}" destId="{BC9D40DA-FFEB-4B6A-9638-EC24E3A32ED8}" srcOrd="2" destOrd="0" parTransId="{4511F237-236D-49FC-B402-E7E5060174D2}" sibTransId="{052DC8D4-14F0-4D2F-AD0C-C8CD53642DC6}"/>
    <dgm:cxn modelId="{150EE0DE-6721-4140-84D2-1C9B10D066EA}" type="presOf" srcId="{BC9D40DA-FFEB-4B6A-9638-EC24E3A32ED8}" destId="{05600E1A-78D1-4D9E-9B6A-0BE4D23EDCEB}" srcOrd="0" destOrd="0" presId="urn:microsoft.com/office/officeart/2005/8/layout/vList2"/>
    <dgm:cxn modelId="{3FC87C31-9454-4829-8D94-EE7C1B7A7E2C}" type="presParOf" srcId="{7BCC0E3A-DB60-42A3-9777-308601D2632F}" destId="{FE8CD7C5-87DD-4EF6-A1CE-A81D7F0C6459}" srcOrd="0" destOrd="0" presId="urn:microsoft.com/office/officeart/2005/8/layout/vList2"/>
    <dgm:cxn modelId="{D487977D-EA36-4C74-8036-0A1704A129B5}" type="presParOf" srcId="{7BCC0E3A-DB60-42A3-9777-308601D2632F}" destId="{1A5D5C6B-9D0B-4F7A-A568-8C2975269C5B}" srcOrd="1" destOrd="0" presId="urn:microsoft.com/office/officeart/2005/8/layout/vList2"/>
    <dgm:cxn modelId="{91987395-C1E2-46F7-A168-DD472DEF6ADA}" type="presParOf" srcId="{7BCC0E3A-DB60-42A3-9777-308601D2632F}" destId="{FA4AAF72-A355-4EFC-B635-F65CFAC89366}" srcOrd="2" destOrd="0" presId="urn:microsoft.com/office/officeart/2005/8/layout/vList2"/>
    <dgm:cxn modelId="{DB7EB2A1-0F8F-467D-86A4-2003060D9235}" type="presParOf" srcId="{7BCC0E3A-DB60-42A3-9777-308601D2632F}" destId="{1F02EE0C-8A0C-4FF0-BD17-06097BB81A95}" srcOrd="3" destOrd="0" presId="urn:microsoft.com/office/officeart/2005/8/layout/vList2"/>
    <dgm:cxn modelId="{E69A406D-A886-411C-8764-75E83988036F}" type="presParOf" srcId="{7BCC0E3A-DB60-42A3-9777-308601D2632F}" destId="{05600E1A-78D1-4D9E-9B6A-0BE4D23EDC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8FA4A-F9CA-4578-9005-1413FEFC945E}">
      <dsp:nvSpPr>
        <dsp:cNvPr id="0" name=""/>
        <dsp:cNvSpPr/>
      </dsp:nvSpPr>
      <dsp:spPr>
        <a:xfrm>
          <a:off x="493" y="57204"/>
          <a:ext cx="1924005" cy="11544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-Alignment with our spiritual awareness</a:t>
          </a:r>
          <a:endParaRPr lang="en-US" sz="1900" kern="1200" dirty="0"/>
        </a:p>
      </dsp:txBody>
      <dsp:txXfrm>
        <a:off x="493" y="57204"/>
        <a:ext cx="1924005" cy="1154403"/>
      </dsp:txXfrm>
    </dsp:sp>
    <dsp:sp modelId="{2217630C-EC75-4A68-8D93-5648AA06F63E}">
      <dsp:nvSpPr>
        <dsp:cNvPr id="0" name=""/>
        <dsp:cNvSpPr/>
      </dsp:nvSpPr>
      <dsp:spPr>
        <a:xfrm>
          <a:off x="2116899" y="57204"/>
          <a:ext cx="1924005" cy="11544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-Nourishment of our spiritual selves</a:t>
          </a:r>
          <a:endParaRPr lang="en-US" sz="1900" kern="1200" dirty="0"/>
        </a:p>
      </dsp:txBody>
      <dsp:txXfrm>
        <a:off x="2116899" y="57204"/>
        <a:ext cx="1924005" cy="1154403"/>
      </dsp:txXfrm>
    </dsp:sp>
    <dsp:sp modelId="{6CC1AB82-400F-40FA-BDAD-24756915F91A}">
      <dsp:nvSpPr>
        <dsp:cNvPr id="0" name=""/>
        <dsp:cNvSpPr/>
      </dsp:nvSpPr>
      <dsp:spPr>
        <a:xfrm>
          <a:off x="493" y="1404007"/>
          <a:ext cx="1924005" cy="11544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-Meaning and direction for our lives</a:t>
          </a:r>
          <a:endParaRPr lang="en-US" sz="1900" kern="1200" dirty="0"/>
        </a:p>
      </dsp:txBody>
      <dsp:txXfrm>
        <a:off x="493" y="1404007"/>
        <a:ext cx="1924005" cy="1154403"/>
      </dsp:txXfrm>
    </dsp:sp>
    <dsp:sp modelId="{C5E82718-BB86-459B-AEA0-71A95A84B8FD}">
      <dsp:nvSpPr>
        <dsp:cNvPr id="0" name=""/>
        <dsp:cNvSpPr/>
      </dsp:nvSpPr>
      <dsp:spPr>
        <a:xfrm>
          <a:off x="2116899" y="1404007"/>
          <a:ext cx="1924005" cy="11544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-Comfort and clarity </a:t>
          </a:r>
          <a:endParaRPr lang="en-US" sz="1900" kern="1200" dirty="0"/>
        </a:p>
      </dsp:txBody>
      <dsp:txXfrm>
        <a:off x="2116899" y="1404007"/>
        <a:ext cx="1924005" cy="1154403"/>
      </dsp:txXfrm>
    </dsp:sp>
    <dsp:sp modelId="{4726385D-910E-4515-9C9B-D4E6ED349560}">
      <dsp:nvSpPr>
        <dsp:cNvPr id="0" name=""/>
        <dsp:cNvSpPr/>
      </dsp:nvSpPr>
      <dsp:spPr>
        <a:xfrm>
          <a:off x="493" y="2750811"/>
          <a:ext cx="1924005" cy="11544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-Guidelines for living and               decision making </a:t>
          </a:r>
          <a:endParaRPr lang="en-US" sz="1900" kern="1200" dirty="0"/>
        </a:p>
      </dsp:txBody>
      <dsp:txXfrm>
        <a:off x="493" y="2750811"/>
        <a:ext cx="1924005" cy="1154403"/>
      </dsp:txXfrm>
    </dsp:sp>
    <dsp:sp modelId="{1174DF5E-306F-4597-B932-CA45E8E19F06}">
      <dsp:nvSpPr>
        <dsp:cNvPr id="0" name=""/>
        <dsp:cNvSpPr/>
      </dsp:nvSpPr>
      <dsp:spPr>
        <a:xfrm>
          <a:off x="2116899" y="2750811"/>
          <a:ext cx="1924005" cy="11544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-Hope for ourselves, others, and the world</a:t>
          </a:r>
          <a:endParaRPr lang="en-US" sz="1900" kern="1200" dirty="0"/>
        </a:p>
      </dsp:txBody>
      <dsp:txXfrm>
        <a:off x="2116899" y="2750811"/>
        <a:ext cx="1924005" cy="1154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CD7C5-87DD-4EF6-A1CE-A81D7F0C6459}">
      <dsp:nvSpPr>
        <dsp:cNvPr id="0" name=""/>
        <dsp:cNvSpPr/>
      </dsp:nvSpPr>
      <dsp:spPr>
        <a:xfrm>
          <a:off x="0" y="115995"/>
          <a:ext cx="4971603" cy="1526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 what ways do you relate to dandelion’s energy of resilience?</a:t>
          </a:r>
        </a:p>
      </dsp:txBody>
      <dsp:txXfrm>
        <a:off x="74535" y="190530"/>
        <a:ext cx="4822533" cy="1377780"/>
      </dsp:txXfrm>
    </dsp:sp>
    <dsp:sp modelId="{FA4AAF72-A355-4EFC-B635-F65CFAC89366}">
      <dsp:nvSpPr>
        <dsp:cNvPr id="0" name=""/>
        <dsp:cNvSpPr/>
      </dsp:nvSpPr>
      <dsp:spPr>
        <a:xfrm>
          <a:off x="0" y="1726365"/>
          <a:ext cx="4971603" cy="152685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parts of the dandelion’s strategies of resilience could you adopt? </a:t>
          </a:r>
        </a:p>
      </dsp:txBody>
      <dsp:txXfrm>
        <a:off x="74535" y="1800900"/>
        <a:ext cx="4822533" cy="1377780"/>
      </dsp:txXfrm>
    </dsp:sp>
    <dsp:sp modelId="{05600E1A-78D1-4D9E-9B6A-0BE4D23EDCEB}">
      <dsp:nvSpPr>
        <dsp:cNvPr id="0" name=""/>
        <dsp:cNvSpPr/>
      </dsp:nvSpPr>
      <dsp:spPr>
        <a:xfrm>
          <a:off x="0" y="3336735"/>
          <a:ext cx="4971603" cy="152685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 what ways might you welcome dandelion energy into your life?</a:t>
          </a:r>
        </a:p>
      </dsp:txBody>
      <dsp:txXfrm>
        <a:off x="74535" y="3411270"/>
        <a:ext cx="4822533" cy="137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1f411ad_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f1f411ad_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401b9a99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401b9a99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402deb05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402deb05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401b9a9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401b9a9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1fbb3e9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1fbb3e9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402deb05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402deb05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402deb05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402deb05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402deb05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402deb05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402deb05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402deb05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401b9a9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401b9a99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402deb05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402deb05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402deb0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e402deb0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402deb0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402deb0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2013253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2013253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402deb0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402deb0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402deb05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402deb05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402deb05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402deb05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402deb0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e402deb0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402deb05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402deb05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401b9a99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401b9a99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1ff3e86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1ff3e86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activities  :  draw    draw     write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991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157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6974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526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099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853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50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183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664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600" cy="4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600" cy="48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8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1pPr>
            <a:lvl2pPr marL="914400" lvl="1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2pPr>
            <a:lvl3pPr marL="1371600" lvl="2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3pPr>
            <a:lvl4pPr marL="1828800" lvl="3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4pPr>
            <a:lvl5pPr marL="2286000" lvl="4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5pPr>
            <a:lvl6pPr marL="2743200" lvl="5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6pPr>
            <a:lvl7pPr marL="3200400" lvl="6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7pPr>
            <a:lvl8pPr marL="3657600" lvl="7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8pPr>
            <a:lvl9pPr marL="4114800" lvl="8" indent="-228600" algn="ctr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24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199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01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8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2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7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22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400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5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calabres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mailto:joann@cmwn.org" TargetMode="External"/><Relationship Id="rId4" Type="http://schemas.openxmlformats.org/officeDocument/2006/relationships/hyperlink" Target="http://www.mindfulnessgardengam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mindfulnessgardengames.com" TargetMode="External"/><Relationship Id="rId5" Type="http://schemas.openxmlformats.org/officeDocument/2006/relationships/hyperlink" Target="mailto:joann@cmwn.org" TargetMode="External"/><Relationship Id="rId4" Type="http://schemas.openxmlformats.org/officeDocument/2006/relationships/hyperlink" Target="mailto:Joanncalabrese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4152550" y="609600"/>
            <a:ext cx="2802951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Aft>
                <a:spcPts val="0"/>
              </a:spcAft>
            </a:pPr>
            <a:r>
              <a:rPr lang="en-US" sz="2800"/>
              <a:t>The Garden as Spiritual Practice  </a:t>
            </a:r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907172" y="2160589"/>
            <a:ext cx="3640190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Joann Calabrese</a:t>
            </a:r>
          </a:p>
          <a:p>
            <a:pPr marL="0" lvl="0" indent="0" algn="l">
              <a:buFont typeface="Wingdings 3" charset="2"/>
              <a:buChar char="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joanncalabrese@gmail.com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www.Mindfulnessgardengames.com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marL="0" lvl="0" indent="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 Education Manager at Colorado Mental Wellness Network</a:t>
            </a:r>
          </a:p>
          <a:p>
            <a:pPr marL="0" lvl="0" indent="0"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joann@cmwn.org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  <p:pic>
        <p:nvPicPr>
          <p:cNvPr id="3" name="Picture 2" descr="A close up of a sunflower&#10;&#10;Description automatically generated">
            <a:extLst>
              <a:ext uri="{FF2B5EF4-FFF2-40B4-BE49-F238E27FC236}">
                <a16:creationId xmlns:a16="http://schemas.microsoft.com/office/drawing/2014/main" id="{A52D62E5-B7E8-494A-9970-AE976D1FE7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75" r="13096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1" name="Google Shape;101;p16"/>
          <p:cNvPicPr preferRelativeResize="0"/>
          <p:nvPr/>
        </p:nvPicPr>
        <p:blipFill rotWithShape="1">
          <a:blip r:embed="rId3"/>
          <a:srcRect l="10729" r="24293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+mj-ea"/>
                <a:cs typeface="+mj-cs"/>
              </a:rPr>
              <a:t>Practice #1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+mj-ea"/>
                <a:cs typeface="+mj-cs"/>
              </a:rPr>
            </a:b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+mj-ea"/>
                <a:cs typeface="+mj-cs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+mj-ea"/>
                <a:cs typeface="+mj-cs"/>
              </a:rPr>
              <a:t>Grab your Journal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505620" y="1930400"/>
            <a:ext cx="2890721" cy="411096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+mn-ea"/>
                <a:cs typeface="+mn-cs"/>
              </a:rPr>
              <a:t>What are we really seeing?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radley Hand ITC" panose="03070402050302030203" pitchFamily="66" charset="0"/>
              </a:rPr>
              <a:t>Challenges with Practice #1</a:t>
            </a:r>
            <a:endParaRPr dirty="0">
              <a:latin typeface="Bradley Hand ITC" panose="03070402050302030203" pitchFamily="66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C4C72-F981-4E5A-A4DA-2871CB2CE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514350">
              <a:buAutoNum type="alphaUcPeriod"/>
            </a:pPr>
            <a:r>
              <a:rPr lang="en-US" dirty="0"/>
              <a:t>Compare Memory to Reality </a:t>
            </a:r>
          </a:p>
          <a:p>
            <a:pPr marL="742950" indent="-514350">
              <a:buAutoNum type="alphaUcPeriod"/>
            </a:pPr>
            <a:endParaRPr lang="en-US" dirty="0"/>
          </a:p>
          <a:p>
            <a:pPr marL="742950" indent="-514350">
              <a:buAutoNum type="alphaUcPeriod"/>
            </a:pPr>
            <a:endParaRPr lang="en-US" dirty="0"/>
          </a:p>
          <a:p>
            <a:pPr marL="742950" indent="-514350">
              <a:buAutoNum type="alphaUcPeriod"/>
            </a:pPr>
            <a:r>
              <a:rPr lang="en-US" dirty="0"/>
              <a:t>Make an 8 week commitment to work with one tree or plant in this way.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8CF46-D42B-45CD-B102-4CB2205BD50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600337"/>
            <a:ext cx="3906864" cy="474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808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>
                <a:latin typeface="Bradley Hand ITC" panose="03070402050302030203" pitchFamily="66" charset="0"/>
              </a:rPr>
              <a:t>Practice #2 </a:t>
            </a:r>
            <a:br>
              <a:rPr lang="en" dirty="0">
                <a:latin typeface="Bradley Hand ITC" panose="03070402050302030203" pitchFamily="66" charset="0"/>
              </a:rPr>
            </a:br>
            <a:r>
              <a:rPr lang="en" dirty="0">
                <a:latin typeface="Bradley Hand ITC" panose="03070402050302030203" pitchFamily="66" charset="0"/>
              </a:rPr>
              <a:t>Embracing morning/evening garden energy </a:t>
            </a:r>
            <a:endParaRPr dirty="0">
              <a:latin typeface="Bradley Hand ITC" panose="03070402050302030203" pitchFamily="66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DD48D-20E6-4BFC-8B53-928FE3EF5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83442"/>
            <a:ext cx="4038600" cy="441574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Simple garden qigong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885AE-9907-4F60-91D7-8572A358765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83442"/>
            <a:ext cx="4038600" cy="44157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flower, outdoor, plant, pink&#10;&#10;Description automatically generated">
            <a:extLst>
              <a:ext uri="{FF2B5EF4-FFF2-40B4-BE49-F238E27FC236}">
                <a16:creationId xmlns:a16="http://schemas.microsoft.com/office/drawing/2014/main" id="{0FE142C7-ADB8-4A1B-A771-49639A62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474" y="1783657"/>
            <a:ext cx="3764051" cy="50153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42" name="Google Shape;242;p38" descr="A group of green leaves&#10;&#10;Description automatically generated with low confidence"/>
          <p:cNvPicPr preferRelativeResize="0"/>
          <p:nvPr/>
        </p:nvPicPr>
        <p:blipFill rotWithShape="1">
          <a:blip r:embed="rId3"/>
          <a:srcRect t="1074" r="-2" b="12357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Bradley Hand ITC" panose="03070402050302030203" pitchFamily="66" charset="0"/>
                <a:ea typeface="+mj-ea"/>
                <a:cs typeface="+mj-cs"/>
              </a:rPr>
              <a:t>Practice #2 </a:t>
            </a:r>
            <a:br>
              <a:rPr lang="en-US" sz="3600" dirty="0">
                <a:solidFill>
                  <a:schemeClr val="accent1"/>
                </a:solidFill>
                <a:latin typeface="Bradley Hand ITC" panose="03070402050302030203" pitchFamily="66" charset="0"/>
                <a:ea typeface="+mj-ea"/>
                <a:cs typeface="+mj-cs"/>
              </a:rPr>
            </a:br>
            <a:r>
              <a:rPr lang="en-US" sz="3600" dirty="0">
                <a:solidFill>
                  <a:schemeClr val="accent1"/>
                </a:solidFill>
                <a:latin typeface="Bradley Hand ITC" panose="03070402050302030203" pitchFamily="66" charset="0"/>
                <a:ea typeface="+mj-ea"/>
                <a:cs typeface="+mj-cs"/>
              </a:rPr>
              <a:t>Challenges </a:t>
            </a:r>
          </a:p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Adopt this practice for at least seven days. Choose morning or evening or both.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Make a commitment and see what happens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3" name="Google Shape;243;p38"/>
          <p:cNvSpPr txBox="1"/>
          <p:nvPr/>
        </p:nvSpPr>
        <p:spPr>
          <a:xfrm>
            <a:off x="4577400" y="446175"/>
            <a:ext cx="456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Hedge maze">
            <a:extLst>
              <a:ext uri="{FF2B5EF4-FFF2-40B4-BE49-F238E27FC236}">
                <a16:creationId xmlns:a16="http://schemas.microsoft.com/office/drawing/2014/main" id="{5E8D17D0-9416-426C-8F29-50308B333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0" r="15706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89675D-2DB6-4B76-969D-6F7C706F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4064001" cy="132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Many Paths to Relating to </a:t>
            </a:r>
            <a:b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Plants as Teachers </a:t>
            </a:r>
            <a:b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Plant Energies 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-Plant Stories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-Plant Allies </a:t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-Ancestor connections </a:t>
            </a:r>
            <a:b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66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20351" b="23399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6447501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sz="3600" b="1" dirty="0">
                <a:solidFill>
                  <a:srgbClr val="FFFFFF"/>
                </a:solidFill>
                <a:latin typeface="Bradley Hand ITC" panose="03070402050302030203" pitchFamily="66" charset="0"/>
                <a:ea typeface="+mn-ea"/>
                <a:cs typeface="+mn-cs"/>
              </a:rPr>
              <a:t>     Practice # 3  Working with PLANT CORRESPONDENCES </a:t>
            </a: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endParaRPr lang="en-US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energetic characteristics of plants that we can work with in various ways as spiritual practices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4571142" y="1261331"/>
            <a:ext cx="2384359" cy="278643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>
              <a:spcBef>
                <a:spcPct val="0"/>
              </a:spcBef>
              <a:spcAft>
                <a:spcPts val="0"/>
              </a:spcAft>
            </a:pPr>
            <a:r>
              <a:rPr lang="en-US" sz="5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One More Poll</a:t>
            </a:r>
          </a:p>
        </p:txBody>
      </p:sp>
      <p:pic>
        <p:nvPicPr>
          <p:cNvPr id="3" name="Picture 2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C23A0279-CA80-4F87-9954-A2D26E3D2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26"/>
          <a:stretch/>
        </p:blipFill>
        <p:spPr>
          <a:xfrm rot="5400000">
            <a:off x="363736" y="1564045"/>
            <a:ext cx="4335340" cy="3729909"/>
          </a:xfrm>
          <a:prstGeom prst="rect">
            <a:avLst/>
          </a:prstGeom>
        </p:spPr>
      </p:pic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Dandelion Energy of Resilience  </a:t>
            </a: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047370" y="2160589"/>
            <a:ext cx="3905879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 healing plant that helps our bodies be resilient</a:t>
            </a: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Inventive at finding ways to survive and thrive </a:t>
            </a:r>
          </a:p>
        </p:txBody>
      </p:sp>
      <p:pic>
        <p:nvPicPr>
          <p:cNvPr id="3" name="Picture 2" descr="A group of dandelions&#10;&#10;Description automatically generated with medium confidence">
            <a:extLst>
              <a:ext uri="{FF2B5EF4-FFF2-40B4-BE49-F238E27FC236}">
                <a16:creationId xmlns:a16="http://schemas.microsoft.com/office/drawing/2014/main" id="{126B39BA-7757-4E40-AE15-7997EC2C9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32" r="1" b="3772"/>
          <a:stretch/>
        </p:blipFill>
        <p:spPr>
          <a:xfrm rot="5400000">
            <a:off x="-253957" y="2921288"/>
            <a:ext cx="3882362" cy="23584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Journal Prompts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does dandelion energy mean to you?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1" name="Google Shape;148;p24">
            <a:extLst>
              <a:ext uri="{FF2B5EF4-FFF2-40B4-BE49-F238E27FC236}">
                <a16:creationId xmlns:a16="http://schemas.microsoft.com/office/drawing/2014/main" id="{EE876B16-B44A-4466-9A49-3B5271065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217042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916CD826-2FE7-4557-8C3B-6CBD0A862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" r="-2" b="13137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Challenge </a:t>
            </a:r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Identify one to three plants you have an affinity with and want to learn more about.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94900" y="1319514"/>
            <a:ext cx="7436400" cy="4497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</a:t>
            </a:r>
            <a:r>
              <a:rPr lang="en" b="1" dirty="0"/>
              <a:t>  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   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- Define Garden Spirituality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- Identify how garden spirituality can support recovery, wellness, and community well-being  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-Provide some practices to get you started  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Workshop Goals 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2" name="Google Shape;202;p32"/>
          <p:cNvPicPr preferRelativeResize="0"/>
          <p:nvPr/>
        </p:nvPicPr>
        <p:blipFill rotWithShape="1">
          <a:blip r:embed="rId3"/>
          <a:srcRect l="6771" r="7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Another Aspect of Plant Wisdom</a:t>
            </a:r>
          </a:p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 Ancestor Connection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3A40AFA8-AB58-4AC5-94F0-6F06B9449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9" r="39301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184" name="Isosceles Triangle 183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6" name="Parallelogram 185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405" y="0"/>
            <a:ext cx="54864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528150" y="1678665"/>
            <a:ext cx="3427352" cy="236913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Plant Stories that Inspire  </a:t>
            </a:r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525723" y="4050832"/>
            <a:ext cx="3429777" cy="109689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sz="1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Fennel and Illumination </a:t>
            </a:r>
          </a:p>
        </p:txBody>
      </p:sp>
      <p:sp>
        <p:nvSpPr>
          <p:cNvPr id="198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0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2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836908" y="728420"/>
            <a:ext cx="5664192" cy="3423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 Thoughts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green world is sacred.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our home and our life support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engage with green energy in a myriad of ways that deepen our connection, wisdom, and wellness.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Simply begin to pay attention and put some of the practices into play.</a:t>
            </a:r>
            <a:endParaRPr dirty="0"/>
          </a:p>
        </p:txBody>
      </p:sp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More Information 	</a:t>
            </a:r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7938" y="1306723"/>
            <a:ext cx="2892580" cy="4333453"/>
          </a:xfrm>
          <a:prstGeom prst="rect">
            <a:avLst/>
          </a:prstGeom>
          <a:noFill/>
        </p:spPr>
      </p:pic>
      <p:sp>
        <p:nvSpPr>
          <p:cNvPr id="261" name="Google Shape;261;p41"/>
          <p:cNvSpPr txBox="1">
            <a:spLocks noGrp="1"/>
          </p:cNvSpPr>
          <p:nvPr>
            <p:ph type="body" idx="1"/>
          </p:nvPr>
        </p:nvSpPr>
        <p:spPr>
          <a:xfrm>
            <a:off x="5386293" y="2837329"/>
            <a:ext cx="3384741" cy="331793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Email me at: </a:t>
            </a:r>
            <a:r>
              <a:rPr lang="en-US" sz="2400" u="sng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4"/>
              </a:rPr>
              <a:t>Joanncalabrese@gmail.com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sz="2400" u="sng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5"/>
              </a:rPr>
              <a:t>joann@cmwn.org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My website: </a:t>
            </a:r>
            <a:r>
              <a:rPr lang="en-US" sz="2400" u="sng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6"/>
              </a:rPr>
              <a:t>mindfulnessgardengames.com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with a blog on garden mindfulness and other information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A41C-B8AC-45E5-990B-DEA68FC4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94A7-B38F-4FDA-B700-EDC6B653F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Playfair Display"/>
                <a:ea typeface="Playfair Display"/>
                <a:cs typeface="Playfair Display"/>
                <a:sym typeface="Playfair Display"/>
              </a:rPr>
              <a:t>Spirituality is a sensing and knowing that we are part of something bigger than ourselves - a larger interconnected reality.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4C397-17AF-4506-AC1C-F5F34A54CC2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4469775-4FAE-46BE-AF6C-A2DC10EB6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r="-1" b="18744"/>
          <a:stretch/>
        </p:blipFill>
        <p:spPr>
          <a:xfrm>
            <a:off x="4572000" y="1752915"/>
            <a:ext cx="3551959" cy="3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Playfair Display"/>
              </a:rPr>
              <a:t>        Spiritual Practice 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3915323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Playfair Display"/>
              </a:rPr>
              <a:t>-Any activity that nurtures our awareness of connection and deeper meaning.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Playfair Display"/>
              </a:rPr>
              <a:t>-It is an intentional practice that keeps our spirituality in focus.</a:t>
            </a:r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Playfair Display"/>
              </a:rPr>
              <a:t> </a:t>
            </a:r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3"/>
          <a:srcRect l="6832" r="12148" b="1"/>
          <a:stretch/>
        </p:blipFill>
        <p:spPr>
          <a:xfrm>
            <a:off x="4595963" y="2159000"/>
            <a:ext cx="2359152" cy="388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picture containing tree, flower, plant&#10;&#10;Description automatically generated">
            <a:extLst>
              <a:ext uri="{FF2B5EF4-FFF2-40B4-BE49-F238E27FC236}">
                <a16:creationId xmlns:a16="http://schemas.microsoft.com/office/drawing/2014/main" id="{5B73D16A-8C87-40CB-B7B7-EA2DFE7AC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26957" b="2190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Parallelogram 135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0350" y="0"/>
            <a:ext cx="54864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BAB27F-41D0-45A4-8140-06639F49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587" y="1678665"/>
            <a:ext cx="3361915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                Mindfulness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sz="half" idx="2"/>
          </p:nvPr>
        </p:nvSpPr>
        <p:spPr>
          <a:xfrm>
            <a:off x="3591207" y="4050832"/>
            <a:ext cx="3364293" cy="109689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lvl="0" algn="r">
              <a:lnSpc>
                <a:spcPct val="90000"/>
              </a:lnSpc>
            </a:pP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sym typeface="Playfair Display"/>
              </a:rPr>
              <a:t>a particular type of spiritual practice - being focused on what is arising both within and without 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sym typeface="Playfair Display"/>
            </a:endParaRPr>
          </a:p>
        </p:txBody>
      </p:sp>
      <p:sp>
        <p:nvSpPr>
          <p:cNvPr id="148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508000" y="162046"/>
            <a:ext cx="6447501" cy="118031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 Benefits of Spiritual Practice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457200" y="1659000"/>
            <a:ext cx="3092700" cy="48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close-up of a bush&#10;&#10;Description automatically generated with low confidence">
            <a:extLst>
              <a:ext uri="{FF2B5EF4-FFF2-40B4-BE49-F238E27FC236}">
                <a16:creationId xmlns:a16="http://schemas.microsoft.com/office/drawing/2014/main" id="{CBE94163-850C-4724-91F0-75020FDAF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6" r="1" b="3304"/>
          <a:stretch/>
        </p:blipFill>
        <p:spPr>
          <a:xfrm rot="5400000">
            <a:off x="4287630" y="2124742"/>
            <a:ext cx="4513504" cy="3319735"/>
          </a:xfrm>
          <a:prstGeom prst="rect">
            <a:avLst/>
          </a:prstGeom>
        </p:spPr>
      </p:pic>
      <p:graphicFrame>
        <p:nvGraphicFramePr>
          <p:cNvPr id="76" name="Google Shape;74;p12">
            <a:extLst>
              <a:ext uri="{FF2B5EF4-FFF2-40B4-BE49-F238E27FC236}">
                <a16:creationId xmlns:a16="http://schemas.microsoft.com/office/drawing/2014/main" id="{66D07989-A4A2-4A53-83F3-A72EF81CB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275558"/>
              </p:ext>
            </p:extLst>
          </p:nvPr>
        </p:nvGraphicFramePr>
        <p:xfrm>
          <a:off x="381926" y="2160589"/>
          <a:ext cx="4041398" cy="396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F276-DDF9-4DC4-BD33-EF6D5CCC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573702" cy="1320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Why Garden Spirituality?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1EB6-8C25-4CFE-AD73-0909EDD3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6836"/>
            <a:ext cx="6347714" cy="4594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latin typeface="Trebuchet MS"/>
                <a:ea typeface="Trebuchet MS"/>
                <a:cs typeface="Trebuchet MS"/>
                <a:sym typeface="Trebuchet MS"/>
              </a:rPr>
              <a:t>The green world is our life support system</a:t>
            </a:r>
          </a:p>
          <a:p>
            <a:pPr>
              <a:spcBef>
                <a:spcPts val="0"/>
              </a:spcBef>
            </a:pPr>
            <a:r>
              <a:rPr lang="en-US" sz="3600" dirty="0">
                <a:latin typeface="Trebuchet MS"/>
                <a:ea typeface="Trebuchet MS"/>
                <a:cs typeface="Trebuchet MS"/>
                <a:sym typeface="Trebuchet MS"/>
              </a:rPr>
              <a:t>It make life on the planet possible.</a:t>
            </a:r>
          </a:p>
          <a:p>
            <a:pPr>
              <a:spcBef>
                <a:spcPts val="0"/>
              </a:spcBef>
            </a:pPr>
            <a:r>
              <a:rPr lang="en-US" sz="3600" dirty="0">
                <a:latin typeface="Trebuchet MS"/>
                <a:ea typeface="Trebuchet MS"/>
                <a:cs typeface="Trebuchet MS"/>
                <a:sym typeface="Trebuchet MS"/>
              </a:rPr>
              <a:t>We are interconnected with the green world.</a:t>
            </a:r>
          </a:p>
          <a:p>
            <a:pPr>
              <a:spcBef>
                <a:spcPts val="0"/>
              </a:spcBef>
            </a:pPr>
            <a:endParaRPr lang="en-US" sz="3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rebuchet MS"/>
              <a:ea typeface="Trebuchet MS"/>
              <a:cs typeface="Trebuchet MS"/>
              <a:sym typeface="Trebuchet M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Isosceles Triangle 14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nt, flower, sunflower&#10;&#10;Description automatically generated">
            <a:extLst>
              <a:ext uri="{FF2B5EF4-FFF2-40B4-BE49-F238E27FC236}">
                <a16:creationId xmlns:a16="http://schemas.microsoft.com/office/drawing/2014/main" id="{22F86378-97E6-4412-9B6A-B774A976F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l="14241" r="29509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6447501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00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/>
              </a:rPr>
              <a:t>Garden Spirituality recognizes the green world as Sacred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0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/>
              </a:rPr>
              <a:t>We  can choose to honor that awareness in an intentional way, interacting with gratitude and care as we engage with the interconnected web of life.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00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35" name="Google Shape;235;p37"/>
          <p:cNvPicPr preferRelativeResize="0"/>
          <p:nvPr/>
        </p:nvPicPr>
        <p:blipFill rotWithShape="1">
          <a:blip r:embed="rId3"/>
          <a:srcRect r="-2" b="1343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Practices &amp; Challenges</a:t>
            </a:r>
          </a:p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2888342" cy="388077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/>
          </a:bodyPr>
          <a:lstStyle/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Noticing &amp; Interacting</a:t>
            </a: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Welcoming &amp; Gratefulness</a:t>
            </a: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Engaging with Plant Energies &amp; Stories </a:t>
            </a:r>
          </a:p>
          <a:p>
            <a:pPr marL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582</Words>
  <Application>Microsoft Office PowerPoint</Application>
  <PresentationFormat>On-screen Show (4:3)</PresentationFormat>
  <Paragraphs>91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Trebuchet MS</vt:lpstr>
      <vt:lpstr>Wingdings 3</vt:lpstr>
      <vt:lpstr>Arial</vt:lpstr>
      <vt:lpstr>Playfair Display</vt:lpstr>
      <vt:lpstr>Bradley Hand ITC</vt:lpstr>
      <vt:lpstr>Facet</vt:lpstr>
      <vt:lpstr>The Garden as Spiritual Practice  </vt:lpstr>
      <vt:lpstr>           Workshop Goals  </vt:lpstr>
      <vt:lpstr>Defining Terms</vt:lpstr>
      <vt:lpstr>        Spiritual Practice </vt:lpstr>
      <vt:lpstr>                Mindfulness</vt:lpstr>
      <vt:lpstr>     Benefits of Spiritual Practice </vt:lpstr>
      <vt:lpstr>      Why Garden Spirituality? </vt:lpstr>
      <vt:lpstr>  </vt:lpstr>
      <vt:lpstr>Practices &amp; Challenges </vt:lpstr>
      <vt:lpstr>Practice #1  Grab your Journal</vt:lpstr>
      <vt:lpstr> Challenges with Practice #1</vt:lpstr>
      <vt:lpstr> Practice #2  Embracing morning/evening garden energy </vt:lpstr>
      <vt:lpstr>Practice #2  Challenges  </vt:lpstr>
      <vt:lpstr>Many Paths to Relating to  Plants as Teachers   -Plant Energies  -Plant Stories -Plant Allies  -Ancestor connections  </vt:lpstr>
      <vt:lpstr> </vt:lpstr>
      <vt:lpstr>One More Poll</vt:lpstr>
      <vt:lpstr>Dandelion Energy of Resilience  </vt:lpstr>
      <vt:lpstr>Journal Prompts  What does dandelion energy mean to you? </vt:lpstr>
      <vt:lpstr>Challenge </vt:lpstr>
      <vt:lpstr>Another Aspect of Plant Wisdom </vt:lpstr>
      <vt:lpstr>Plant Stories that Inspire  </vt:lpstr>
      <vt:lpstr> </vt:lpstr>
      <vt:lpstr>More Information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Garden as Spiritual Practice</dc:title>
  <dc:creator>Joann Calabrese</dc:creator>
  <cp:lastModifiedBy>Jo Cal</cp:lastModifiedBy>
  <cp:revision>28</cp:revision>
  <dcterms:modified xsi:type="dcterms:W3CDTF">2021-07-15T17:16:46Z</dcterms:modified>
</cp:coreProperties>
</file>