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Century Schoolbook" panose="02040604050505020304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DRaTwwLvxLslPEcNFII6pfKKg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entury Schoolboo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marL="1828800" lvl="3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" name="Google Shape;24;p11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11"/>
          <p:cNvSpPr txBox="1">
            <a:spLocks noGrp="1"/>
          </p:cNvSpPr>
          <p:nvPr>
            <p:ph type="body" idx="2"/>
          </p:nvPr>
        </p:nvSpPr>
        <p:spPr>
          <a:xfrm>
            <a:off x="5326063" y="559678"/>
            <a:ext cx="6103937" cy="519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 title="Page Number Shape"/>
          <p:cNvSpPr/>
          <p:nvPr/>
        </p:nvSpPr>
        <p:spPr>
          <a:xfrm>
            <a:off x="11784011" y="-1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5" name="Google Shape;135;p20"/>
          <p:cNvSpPr txBox="1"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Schoolbook"/>
              <a:buNone/>
              <a:defRPr sz="60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2300" b="0" i="1">
                <a:solidFill>
                  <a:schemeClr val="lt2"/>
                </a:solidFill>
              </a:defRPr>
            </a:lvl1pPr>
            <a:lvl2pPr lvl="1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6pPr>
            <a:lvl7pPr lvl="6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7pPr>
            <a:lvl8pPr lvl="7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8pPr>
            <a:lvl9pPr lvl="8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37" name="Google Shape;137;p20" title="Verticle Rule Line"/>
          <p:cNvCxnSpPr/>
          <p:nvPr/>
        </p:nvCxnSpPr>
        <p:spPr>
          <a:xfrm>
            <a:off x="5524563" y="1115733"/>
            <a:ext cx="0" cy="4626534"/>
          </a:xfrm>
          <a:prstGeom prst="straightConnector1">
            <a:avLst/>
          </a:prstGeom>
          <a:noFill/>
          <a:ln w="635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 title="Page Number Shape"/>
          <p:cNvSpPr/>
          <p:nvPr/>
        </p:nvSpPr>
        <p:spPr>
          <a:xfrm>
            <a:off x="11784011" y="1393748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700"/>
              <a:buFont typeface="Century Schoolbook"/>
              <a:buNone/>
              <a:defRPr sz="7700" cap="none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0" i="1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dt" idx="10"/>
          </p:nvPr>
        </p:nvSpPr>
        <p:spPr>
          <a:xfrm>
            <a:off x="8742955" y="6314439"/>
            <a:ext cx="15966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ftr" idx="11"/>
          </p:nvPr>
        </p:nvSpPr>
        <p:spPr>
          <a:xfrm>
            <a:off x="1947673" y="6314440"/>
            <a:ext cx="64802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11784011" y="1620760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r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5" name="Google Shape;145;p21" title="Horizontal Rule Line"/>
          <p:cNvCxnSpPr/>
          <p:nvPr/>
        </p:nvCxnSpPr>
        <p:spPr>
          <a:xfrm rot="10800000">
            <a:off x="1" y="6178167"/>
            <a:ext cx="10244326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entury Schoolboo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marL="1828800" lvl="3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3" name="Google Shape;153;p22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" name="Google Shape;154;p22"/>
          <p:cNvSpPr>
            <a:spLocks noGrp="1"/>
          </p:cNvSpPr>
          <p:nvPr>
            <p:ph type="pic" idx="2"/>
          </p:nvPr>
        </p:nvSpPr>
        <p:spPr>
          <a:xfrm>
            <a:off x="5297488" y="559678"/>
            <a:ext cx="6132512" cy="51918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5181600" y="540628"/>
            <a:ext cx="6248400" cy="248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2"/>
          </p:nvPr>
        </p:nvSpPr>
        <p:spPr>
          <a:xfrm>
            <a:off x="5181600" y="3712467"/>
            <a:ext cx="6248400" cy="248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0" i="1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2"/>
          </p:nvPr>
        </p:nvSpPr>
        <p:spPr>
          <a:xfrm>
            <a:off x="5181600" y="1526671"/>
            <a:ext cx="6245352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3"/>
          </p:nvPr>
        </p:nvSpPr>
        <p:spPr>
          <a:xfrm>
            <a:off x="5181600" y="3700826"/>
            <a:ext cx="6248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0" i="1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4"/>
          </p:nvPr>
        </p:nvSpPr>
        <p:spPr>
          <a:xfrm>
            <a:off x="5181600" y="4669432"/>
            <a:ext cx="6245352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mage / Icon Bullets Light">
  <p:cSld name="6 Image / Icon Bullets Ligh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/>
            </a:lvl1pPr>
            <a:lvl2pPr marL="914400" lvl="1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marL="1828800" lvl="3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12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12"/>
          <p:cNvSpPr txBox="1">
            <a:spLocks noGrp="1"/>
          </p:cNvSpPr>
          <p:nvPr>
            <p:ph type="body" idx="2"/>
          </p:nvPr>
        </p:nvSpPr>
        <p:spPr>
          <a:xfrm>
            <a:off x="5162550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3"/>
          </p:nvPr>
        </p:nvSpPr>
        <p:spPr>
          <a:xfrm>
            <a:off x="7295581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4"/>
          </p:nvPr>
        </p:nvSpPr>
        <p:spPr>
          <a:xfrm>
            <a:off x="9428613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5"/>
          </p:nvPr>
        </p:nvSpPr>
        <p:spPr>
          <a:xfrm>
            <a:off x="5162550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6"/>
          </p:nvPr>
        </p:nvSpPr>
        <p:spPr>
          <a:xfrm>
            <a:off x="7295356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7"/>
          </p:nvPr>
        </p:nvSpPr>
        <p:spPr>
          <a:xfrm>
            <a:off x="9428163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>
            <a:spLocks noGrp="1"/>
          </p:cNvSpPr>
          <p:nvPr>
            <p:ph type="pic" idx="8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" name="Google Shape;41;p12"/>
          <p:cNvSpPr>
            <a:spLocks noGrp="1"/>
          </p:cNvSpPr>
          <p:nvPr>
            <p:ph type="pic" idx="9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" name="Google Shape;42;p12"/>
          <p:cNvSpPr>
            <a:spLocks noGrp="1"/>
          </p:cNvSpPr>
          <p:nvPr>
            <p:ph type="pic" idx="13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" name="Google Shape;43;p12"/>
          <p:cNvSpPr>
            <a:spLocks noGrp="1"/>
          </p:cNvSpPr>
          <p:nvPr>
            <p:ph type="pic" idx="14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p12"/>
          <p:cNvSpPr>
            <a:spLocks noGrp="1"/>
          </p:cNvSpPr>
          <p:nvPr>
            <p:ph type="pic" idx="15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5" name="Google Shape;45;p12"/>
          <p:cNvSpPr>
            <a:spLocks noGrp="1"/>
          </p:cNvSpPr>
          <p:nvPr>
            <p:ph type="pic" idx="16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Bullets in a row">
  <p:cSld name="Numbered Bullets in a row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5162550" y="2019300"/>
            <a:ext cx="1944000" cy="2700000"/>
          </a:xfrm>
          <a:prstGeom prst="rect">
            <a:avLst/>
          </a:prstGeom>
          <a:gradFill>
            <a:gsLst>
              <a:gs pos="0">
                <a:srgbClr val="D8EBF0"/>
              </a:gs>
              <a:gs pos="99000">
                <a:srgbClr val="D8EBF0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1332000" rIns="0" bIns="0" anchor="t" anchorCtr="0">
            <a:no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7295806" y="2019300"/>
            <a:ext cx="1943100" cy="2700000"/>
          </a:xfrm>
          <a:prstGeom prst="rect">
            <a:avLst/>
          </a:prstGeom>
          <a:gradFill>
            <a:gsLst>
              <a:gs pos="0">
                <a:srgbClr val="F8F0D9"/>
              </a:gs>
              <a:gs pos="99000">
                <a:srgbClr val="F8F0D9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1332000" rIns="0" bIns="0" anchor="t" anchorCtr="0">
            <a:no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9428163" y="2019300"/>
            <a:ext cx="1943100" cy="2700000"/>
          </a:xfrm>
          <a:prstGeom prst="rect">
            <a:avLst/>
          </a:prstGeom>
          <a:gradFill>
            <a:gsLst>
              <a:gs pos="0">
                <a:srgbClr val="E7DCE7"/>
              </a:gs>
              <a:gs pos="99000">
                <a:srgbClr val="E7DCE7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1332000" rIns="0" bIns="0" anchor="t" anchorCtr="0">
            <a:no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>
            <a:spLocks noGrp="1"/>
          </p:cNvSpPr>
          <p:nvPr>
            <p:ph type="body" idx="4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i="1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>
            <a:spLocks noGrp="1"/>
          </p:cNvSpPr>
          <p:nvPr>
            <p:ph type="body" idx="5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>
            <a:spLocks noGrp="1"/>
          </p:cNvSpPr>
          <p:nvPr>
            <p:ph type="body" idx="6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7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/>
            </a:lvl1pPr>
            <a:lvl2pPr marL="914400" lvl="1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marL="1828800" lvl="3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9" name="Google Shape;59;p13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Content">
  <p:cSld name="Title, Subtitle,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/>
            </a:lvl1pPr>
            <a:lvl2pPr marL="914400" lvl="1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marL="1828800" lvl="3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8" name="Google Shape;68;p14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Medium Photos with Descriptions">
  <p:cSld name="6 Medium Photos with Descriptio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762000" y="2831932"/>
            <a:ext cx="3833906" cy="156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762000" y="4573117"/>
            <a:ext cx="3842550" cy="117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/>
            </a:lvl1pPr>
            <a:lvl2pPr marL="914400" lvl="1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marL="1828800" lvl="3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6" name="Google Shape;76;p15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15"/>
          <p:cNvSpPr>
            <a:spLocks noGrp="1"/>
          </p:cNvSpPr>
          <p:nvPr>
            <p:ph type="pic" idx="2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" name="Google Shape;78;p15"/>
          <p:cNvSpPr txBox="1">
            <a:spLocks noGrp="1"/>
          </p:cNvSpPr>
          <p:nvPr>
            <p:ph type="body" idx="3"/>
          </p:nvPr>
        </p:nvSpPr>
        <p:spPr>
          <a:xfrm>
            <a:off x="5162550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944000" rIns="0" bIns="72000" anchor="ctr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4"/>
          </p:nvPr>
        </p:nvSpPr>
        <p:spPr>
          <a:xfrm>
            <a:off x="7295581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944000" rIns="0" bIns="72000" anchor="ctr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5"/>
          </p:nvPr>
        </p:nvSpPr>
        <p:spPr>
          <a:xfrm>
            <a:off x="9428613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944000" rIns="0" bIns="72000" anchor="ctr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6"/>
          </p:nvPr>
        </p:nvSpPr>
        <p:spPr>
          <a:xfrm>
            <a:off x="5162550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944000" rIns="0" bIns="72000" anchor="ctr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7"/>
          </p:nvPr>
        </p:nvSpPr>
        <p:spPr>
          <a:xfrm>
            <a:off x="7295356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944000" rIns="0" bIns="72000" anchor="ctr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8"/>
          </p:nvPr>
        </p:nvSpPr>
        <p:spPr>
          <a:xfrm>
            <a:off x="9428163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944000" rIns="0" bIns="72000" anchor="ctr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>
            <a:spLocks noGrp="1"/>
          </p:cNvSpPr>
          <p:nvPr>
            <p:ph type="pic" idx="9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15"/>
          <p:cNvSpPr>
            <a:spLocks noGrp="1"/>
          </p:cNvSpPr>
          <p:nvPr>
            <p:ph type="pic" idx="13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6" name="Google Shape;86;p15"/>
          <p:cNvSpPr>
            <a:spLocks noGrp="1"/>
          </p:cNvSpPr>
          <p:nvPr>
            <p:ph type="pic" idx="14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7" name="Google Shape;87;p15"/>
          <p:cNvSpPr>
            <a:spLocks noGrp="1"/>
          </p:cNvSpPr>
          <p:nvPr>
            <p:ph type="pic" idx="15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8" name="Google Shape;88;p15"/>
          <p:cNvSpPr>
            <a:spLocks noGrp="1"/>
          </p:cNvSpPr>
          <p:nvPr>
            <p:ph type="pic" idx="16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9" name="Google Shape;89;p15"/>
          <p:cNvSpPr>
            <a:spLocks noGrp="1"/>
          </p:cNvSpPr>
          <p:nvPr>
            <p:ph type="pic" idx="17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entury Schoolboo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6" name="Google Shape;96;p16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5181600" y="559678"/>
            <a:ext cx="6172200" cy="561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bg>
      <p:bgPr>
        <a:solidFill>
          <a:schemeClr val="dk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 title="Page Number Shape"/>
          <p:cNvSpPr/>
          <p:nvPr/>
        </p:nvSpPr>
        <p:spPr>
          <a:xfrm>
            <a:off x="11784011" y="-1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0" name="Google Shape;100;p17"/>
          <p:cNvSpPr txBox="1"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Schoolbook"/>
              <a:buNone/>
              <a:defRPr sz="60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2300" b="0" i="1">
                <a:solidFill>
                  <a:schemeClr val="lt2"/>
                </a:solidFill>
              </a:defRPr>
            </a:lvl1pPr>
            <a:lvl2pPr lvl="1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6pPr>
            <a:lvl7pPr lvl="6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7pPr>
            <a:lvl8pPr lvl="7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8pPr>
            <a:lvl9pPr lvl="8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02" name="Google Shape;102;p17" title="Verticle Rule Line"/>
          <p:cNvCxnSpPr/>
          <p:nvPr/>
        </p:nvCxnSpPr>
        <p:spPr>
          <a:xfrm>
            <a:off x="5524563" y="1115733"/>
            <a:ext cx="0" cy="4626534"/>
          </a:xfrm>
          <a:prstGeom prst="straightConnector1">
            <a:avLst/>
          </a:prstGeom>
          <a:noFill/>
          <a:ln w="635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17"/>
          <p:cNvSpPr>
            <a:spLocks noGrp="1"/>
          </p:cNvSpPr>
          <p:nvPr>
            <p:ph type="pic" idx="2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only">
  <p:cSld name="Title and Subtitle 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entury Schoolboo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marL="1828800" lvl="3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1" name="Google Shape;111;p18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 Image / Icon Bullets">
  <p:cSld name="6 Image / Icon Bullets"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 title="Page Number Shape"/>
          <p:cNvSpPr/>
          <p:nvPr/>
        </p:nvSpPr>
        <p:spPr>
          <a:xfrm>
            <a:off x="11784011" y="5380580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14" name="Google Shape;114;p19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entury Schoolboo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marL="1828800" lvl="3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marL="2286000" lvl="4" indent="-228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0" name="Google Shape;120;p19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9"/>
          <p:cNvSpPr txBox="1">
            <a:spLocks noGrp="1"/>
          </p:cNvSpPr>
          <p:nvPr>
            <p:ph type="body" idx="2"/>
          </p:nvPr>
        </p:nvSpPr>
        <p:spPr>
          <a:xfrm>
            <a:off x="5162550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3"/>
          </p:nvPr>
        </p:nvSpPr>
        <p:spPr>
          <a:xfrm>
            <a:off x="7295581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4"/>
          </p:nvPr>
        </p:nvSpPr>
        <p:spPr>
          <a:xfrm>
            <a:off x="9428613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5"/>
          </p:nvPr>
        </p:nvSpPr>
        <p:spPr>
          <a:xfrm>
            <a:off x="5162550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6"/>
          </p:nvPr>
        </p:nvSpPr>
        <p:spPr>
          <a:xfrm>
            <a:off x="7295356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7"/>
          </p:nvPr>
        </p:nvSpPr>
        <p:spPr>
          <a:xfrm>
            <a:off x="9428163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>
            <a:lvl1pPr marL="457200" lvl="0" indent="-2286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>
            <a:spLocks noGrp="1"/>
          </p:cNvSpPr>
          <p:nvPr>
            <p:ph type="pic" idx="8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8" name="Google Shape;128;p19"/>
          <p:cNvSpPr>
            <a:spLocks noGrp="1"/>
          </p:cNvSpPr>
          <p:nvPr>
            <p:ph type="pic" idx="9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" name="Google Shape;129;p19"/>
          <p:cNvSpPr>
            <a:spLocks noGrp="1"/>
          </p:cNvSpPr>
          <p:nvPr>
            <p:ph type="pic" idx="13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0" name="Google Shape;130;p19"/>
          <p:cNvSpPr>
            <a:spLocks noGrp="1"/>
          </p:cNvSpPr>
          <p:nvPr>
            <p:ph type="pic" idx="14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1" name="Google Shape;131;p19"/>
          <p:cNvSpPr>
            <a:spLocks noGrp="1"/>
          </p:cNvSpPr>
          <p:nvPr>
            <p:ph type="pic" idx="15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2" name="Google Shape;132;p19"/>
          <p:cNvSpPr>
            <a:spLocks noGrp="1"/>
          </p:cNvSpPr>
          <p:nvPr>
            <p:ph type="pic" idx="16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 title="Page Number Shape"/>
          <p:cNvSpPr/>
          <p:nvPr/>
        </p:nvSpPr>
        <p:spPr>
          <a:xfrm>
            <a:off x="11784011" y="5380580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Century Schoolbook"/>
              <a:buNone/>
              <a:defRPr sz="50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" name="Google Shape;16;p10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jayba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aulbarronnetwork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io.youtube.com/video/y4qx1O8dsFQ/edit" TargetMode="External"/><Relationship Id="rId13" Type="http://schemas.openxmlformats.org/officeDocument/2006/relationships/image" Target="../media/image1.jpg"/><Relationship Id="rId18" Type="http://schemas.openxmlformats.org/officeDocument/2006/relationships/image" Target="../media/image13.png"/><Relationship Id="rId3" Type="http://schemas.openxmlformats.org/officeDocument/2006/relationships/hyperlink" Target="https://linktr.ee/jmpmhealth" TargetMode="External"/><Relationship Id="rId7" Type="http://schemas.openxmlformats.org/officeDocument/2006/relationships/hyperlink" Target="https://fineartamerica.com/profiles/jennifer-padron?tab=artworkgalleries&amp;artworkgalleryid=1084468" TargetMode="External"/><Relationship Id="rId12" Type="http://schemas.openxmlformats.org/officeDocument/2006/relationships/hyperlink" Target="https://linktr.ee/PEERzine" TargetMode="External"/><Relationship Id="rId1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364074427086419" TargetMode="External"/><Relationship Id="rId11" Type="http://schemas.openxmlformats.org/officeDocument/2006/relationships/hyperlink" Target="https://www.amazon.com/kindle-dbs/entity/author/B0B7G3KZDX?_encoding=UTF8&amp;node=283155&amp;offset=0&amp;pageSize=12&amp;searchAlias=stripbooks&amp;sort=author-sidecar-rank&amp;page=1&amp;langFilter=default#formatSelectorHeader" TargetMode="External"/><Relationship Id="rId5" Type="http://schemas.openxmlformats.org/officeDocument/2006/relationships/hyperlink" Target="https://covid19careguide.net/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s://jennifer-padron.pixels.com/" TargetMode="External"/><Relationship Id="rId4" Type="http://schemas.openxmlformats.org/officeDocument/2006/relationships/hyperlink" Target="https://linktr.ee/survivingrace" TargetMode="External"/><Relationship Id="rId9" Type="http://schemas.openxmlformats.org/officeDocument/2006/relationships/hyperlink" Target="https://pandemicwellness.guide/" TargetMode="External"/><Relationship Id="rId1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tr.ee/jmpmhealt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hyperlink" Target="mailto:jennifermpadron@gmail.com" TargetMode="External"/><Relationship Id="rId4" Type="http://schemas.openxmlformats.org/officeDocument/2006/relationships/hyperlink" Target="http://jennifer-padron.pixel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300"/>
              <a:buFont typeface="Arial"/>
              <a:buNone/>
            </a:pPr>
            <a:r>
              <a:rPr lang="en-US" sz="4300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Social Justice Branding and Design</a:t>
            </a:r>
            <a:endParaRPr/>
          </a:p>
        </p:txBody>
      </p:sp>
      <p:sp>
        <p:nvSpPr>
          <p:cNvPr id="185" name="Google Shape;185;p1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86" name="Google Shape;186;p1"/>
          <p:cNvSpPr txBox="1">
            <a:spLocks noGrp="1"/>
          </p:cNvSpPr>
          <p:nvPr>
            <p:ph type="body" idx="1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ART+ for Social Justice</a:t>
            </a:r>
            <a:endParaRPr/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AltCon22</a:t>
            </a:r>
            <a:endParaRPr/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November 3, 2022</a:t>
            </a:r>
            <a:endParaRPr/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6:00 PM – 7:00 PM EST</a:t>
            </a:r>
            <a:endParaRPr/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Jen Padron, CPS, M.Ed, MSWc</a:t>
            </a:r>
            <a:endParaRPr i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i="0"/>
          </a:p>
        </p:txBody>
      </p:sp>
      <p:pic>
        <p:nvPicPr>
          <p:cNvPr id="187" name="Google Shape;187;p1" descr="Text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07850" y="0"/>
            <a:ext cx="728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5200" y="0"/>
            <a:ext cx="74168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Arial"/>
              <a:buNone/>
            </a:pPr>
            <a:r>
              <a:rPr lang="en-US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Branding</a:t>
            </a:r>
            <a:endParaRPr/>
          </a:p>
        </p:txBody>
      </p:sp>
      <p:sp>
        <p:nvSpPr>
          <p:cNvPr id="194" name="Google Shape;194;p2"/>
          <p:cNvSpPr txBox="1">
            <a:spLocks noGrp="1"/>
          </p:cNvSpPr>
          <p:nvPr>
            <p:ph type="body" idx="1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/>
              <a:t>What’s your message?</a:t>
            </a:r>
            <a:endParaRPr/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/>
              <a:t>What is your product?</a:t>
            </a:r>
            <a:endParaRPr/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/>
              <a:t>What’s your Goal?</a:t>
            </a:r>
            <a:endParaRPr/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/>
              <a:t>What’s your Vision?</a:t>
            </a:r>
            <a:endParaRPr/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/>
              <a:t>Is there current branding (e.g., color, font, format, precise placement by provider)?</a:t>
            </a:r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body" idx="2"/>
          </p:nvPr>
        </p:nvSpPr>
        <p:spPr>
          <a:xfrm>
            <a:off x="5162549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1332000" rIns="72000" bIns="0" anchor="t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/>
              <a:t>Surviving Race: The Intersection of Injustice, Disability and Human Rights</a:t>
            </a:r>
            <a:endParaRPr/>
          </a:p>
        </p:txBody>
      </p:sp>
      <p:pic>
        <p:nvPicPr>
          <p:cNvPr id="196" name="Google Shape;196;p2"/>
          <p:cNvPicPr preferRelativeResize="0">
            <a:picLocks noGrp="1"/>
          </p:cNvPicPr>
          <p:nvPr>
            <p:ph type="pic" idx="8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36779" y="697351"/>
            <a:ext cx="795540" cy="97313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97" name="Google Shape;197;p2"/>
          <p:cNvSpPr txBox="1">
            <a:spLocks noGrp="1"/>
          </p:cNvSpPr>
          <p:nvPr>
            <p:ph type="body" idx="3"/>
          </p:nvPr>
        </p:nvSpPr>
        <p:spPr>
          <a:xfrm>
            <a:off x="7327857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1332000" rIns="72000" bIns="0" anchor="t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 dirty="0"/>
              <a:t>2020-2022 SARS COVID19 Surviving Race Community Care Peer Support Network</a:t>
            </a:r>
            <a:endParaRPr dirty="0"/>
          </a:p>
        </p:txBody>
      </p:sp>
      <p:pic>
        <p:nvPicPr>
          <p:cNvPr id="198" name="Google Shape;198;p2"/>
          <p:cNvPicPr preferRelativeResize="0">
            <a:picLocks noGrp="1"/>
          </p:cNvPicPr>
          <p:nvPr>
            <p:ph type="pic" idx="9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003441" y="697009"/>
            <a:ext cx="729853" cy="97313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99" name="Google Shape;199;p2"/>
          <p:cNvSpPr txBox="1">
            <a:spLocks noGrp="1"/>
          </p:cNvSpPr>
          <p:nvPr>
            <p:ph type="body" idx="4"/>
          </p:nvPr>
        </p:nvSpPr>
        <p:spPr>
          <a:xfrm>
            <a:off x="9493165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1332000" rIns="72000" bIns="0" anchor="t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/>
              <a:t>Dialogues &amp; Retreat 2021-2022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endParaRPr/>
          </a:p>
        </p:txBody>
      </p:sp>
      <p:pic>
        <p:nvPicPr>
          <p:cNvPr id="200" name="Google Shape;200;p2"/>
          <p:cNvPicPr preferRelativeResize="0">
            <a:picLocks noGrp="1"/>
          </p:cNvPicPr>
          <p:nvPr>
            <p:ph type="pic" idx="1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0086858" y="697009"/>
            <a:ext cx="756614" cy="97313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01" name="Google Shape;201;p2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202" name="Google Shape;20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56056" y="3572184"/>
            <a:ext cx="1956986" cy="253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89874" y="3572102"/>
            <a:ext cx="1956986" cy="253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93165" y="3572184"/>
            <a:ext cx="1956986" cy="253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Arial"/>
              <a:buNone/>
            </a:pPr>
            <a:r>
              <a:rPr lang="en-US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Messaging</a:t>
            </a:r>
            <a:endParaRPr/>
          </a:p>
        </p:txBody>
      </p:sp>
      <p:sp>
        <p:nvSpPr>
          <p:cNvPr id="210" name="Google Shape;210;p3"/>
          <p:cNvSpPr txBox="1">
            <a:spLocks noGrp="1"/>
          </p:cNvSpPr>
          <p:nvPr>
            <p:ph type="body" idx="7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“Social media is here: it’s not going away, not a passing fad. Be where your customers are: in social media.”</a:t>
            </a:r>
            <a:endParaRPr/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Social Media Marketing </a:t>
            </a: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(22)</a:t>
            </a:r>
            <a:endParaRPr/>
          </a:p>
        </p:txBody>
      </p:sp>
      <p:sp>
        <p:nvSpPr>
          <p:cNvPr id="211" name="Google Shape;211;p3"/>
          <p:cNvSpPr txBox="1">
            <a:spLocks noGrp="1"/>
          </p:cNvSpPr>
          <p:nvPr>
            <p:ph type="body" idx="1"/>
          </p:nvPr>
        </p:nvSpPr>
        <p:spPr>
          <a:xfrm>
            <a:off x="5162550" y="2019299"/>
            <a:ext cx="1944000" cy="3953417"/>
          </a:xfrm>
          <a:prstGeom prst="rect">
            <a:avLst/>
          </a:prstGeom>
          <a:gradFill>
            <a:gsLst>
              <a:gs pos="0">
                <a:srgbClr val="D8EBF0"/>
              </a:gs>
              <a:gs pos="99000">
                <a:srgbClr val="D8EBF0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1332000" rIns="0" bIns="0" anchor="t" anchorCtr="0">
            <a:no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</a:pPr>
            <a:r>
              <a:rPr lang="en-US" sz="1400"/>
              <a:t>“Build it, and they will come” only works in the movies. Social Media is a “build it, nurture it,“ engage them and they may come and stay.</a:t>
            </a:r>
            <a:r>
              <a:rPr lang="en-US"/>
              <a:t> 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327689"/>
              </a:buClr>
              <a:buSzPts val="1200"/>
              <a:buNone/>
            </a:pPr>
            <a:r>
              <a:rPr lang="en-US" sz="1200">
                <a:solidFill>
                  <a:srgbClr val="327689"/>
                </a:solidFill>
              </a:rPr>
              <a:t>Seth Godin, Founder, Squidoo </a:t>
            </a:r>
            <a:endParaRPr/>
          </a:p>
        </p:txBody>
      </p:sp>
      <p:sp>
        <p:nvSpPr>
          <p:cNvPr id="212" name="Google Shape;212;p3"/>
          <p:cNvSpPr>
            <a:spLocks noGrp="1"/>
          </p:cNvSpPr>
          <p:nvPr>
            <p:ph type="body" idx="4"/>
          </p:nvPr>
        </p:nvSpPr>
        <p:spPr>
          <a:xfrm>
            <a:off x="5720550" y="2067600"/>
            <a:ext cx="828000" cy="828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213" name="Google Shape;213;p3"/>
          <p:cNvSpPr txBox="1">
            <a:spLocks noGrp="1"/>
          </p:cNvSpPr>
          <p:nvPr>
            <p:ph type="body" idx="2"/>
          </p:nvPr>
        </p:nvSpPr>
        <p:spPr>
          <a:xfrm>
            <a:off x="7295806" y="2019300"/>
            <a:ext cx="1943100" cy="3953416"/>
          </a:xfrm>
          <a:prstGeom prst="rect">
            <a:avLst/>
          </a:prstGeom>
          <a:gradFill>
            <a:gsLst>
              <a:gs pos="0">
                <a:srgbClr val="F8F0D9"/>
              </a:gs>
              <a:gs pos="99000">
                <a:srgbClr val="F8F0D9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1332000" rIns="0" bIns="0" anchor="t" anchorCtr="0">
            <a:no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</a:pPr>
            <a:r>
              <a:rPr lang="en-US" sz="1400"/>
              <a:t>“Content is fire, Social Media is gasoline.”</a:t>
            </a:r>
            <a:r>
              <a:rPr lang="en-US" i="1"/>
              <a:t> 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endParaRPr/>
          </a:p>
          <a:p>
            <a:pPr marL="0" lvl="0" indent="0" algn="ct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</a:pPr>
            <a:r>
              <a:rPr lang="en-US" sz="1200" u="sng">
                <a:solidFill>
                  <a:schemeClr val="hlink"/>
                </a:solidFill>
                <a:hlinkClick r:id="rId3"/>
              </a:rPr>
              <a:t>Jay Baer, Founder, 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</a:pPr>
            <a:r>
              <a:rPr lang="en-US" sz="1200" u="sng">
                <a:solidFill>
                  <a:schemeClr val="hlink"/>
                </a:solidFill>
                <a:hlinkClick r:id="rId3"/>
              </a:rPr>
              <a:t>Convince &amp; Convert 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</a:pPr>
            <a:r>
              <a:rPr lang="en-US" sz="1200" u="sng">
                <a:solidFill>
                  <a:schemeClr val="hlink"/>
                </a:solidFill>
                <a:hlinkClick r:id="rId3"/>
              </a:rPr>
              <a:t>Consulting</a:t>
            </a:r>
            <a:endParaRPr sz="1200"/>
          </a:p>
        </p:txBody>
      </p:sp>
      <p:sp>
        <p:nvSpPr>
          <p:cNvPr id="214" name="Google Shape;214;p3"/>
          <p:cNvSpPr>
            <a:spLocks noGrp="1"/>
          </p:cNvSpPr>
          <p:nvPr>
            <p:ph type="body" idx="5"/>
          </p:nvPr>
        </p:nvSpPr>
        <p:spPr>
          <a:xfrm>
            <a:off x="7853356" y="2067600"/>
            <a:ext cx="828000" cy="828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215" name="Google Shape;215;p3"/>
          <p:cNvSpPr txBox="1">
            <a:spLocks noGrp="1"/>
          </p:cNvSpPr>
          <p:nvPr>
            <p:ph type="body" idx="3"/>
          </p:nvPr>
        </p:nvSpPr>
        <p:spPr>
          <a:xfrm>
            <a:off x="9428163" y="2019300"/>
            <a:ext cx="1943100" cy="3953416"/>
          </a:xfrm>
          <a:prstGeom prst="rect">
            <a:avLst/>
          </a:prstGeom>
          <a:gradFill>
            <a:gsLst>
              <a:gs pos="0">
                <a:srgbClr val="E7DCE7"/>
              </a:gs>
              <a:gs pos="99000">
                <a:srgbClr val="E7DCE7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1332000" rIns="0" bIns="0" anchor="t" anchorCtr="0">
            <a:no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</a:pPr>
            <a:r>
              <a:rPr lang="en-US" sz="1400"/>
              <a:t>“I use social media as an idea generator, trend mapper, and strategic compass for all of our online business ventures.” 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327689"/>
              </a:buClr>
              <a:buSzPts val="1200"/>
              <a:buNone/>
            </a:pPr>
            <a:r>
              <a:rPr lang="en-US" sz="1200" u="sng">
                <a:solidFill>
                  <a:srgbClr val="327689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Paul Barron</a:t>
            </a:r>
            <a:r>
              <a:rPr lang="en-US" sz="1200">
                <a:solidFill>
                  <a:srgbClr val="327689"/>
                </a:solidFill>
              </a:rPr>
              <a:t>, Founder and CEO, Paul Barron Group and Rever Network Inc.</a:t>
            </a:r>
            <a:endParaRPr/>
          </a:p>
        </p:txBody>
      </p:sp>
      <p:sp>
        <p:nvSpPr>
          <p:cNvPr id="216" name="Google Shape;216;p3"/>
          <p:cNvSpPr>
            <a:spLocks noGrp="1"/>
          </p:cNvSpPr>
          <p:nvPr>
            <p:ph type="body" idx="6"/>
          </p:nvPr>
        </p:nvSpPr>
        <p:spPr>
          <a:xfrm>
            <a:off x="9985713" y="2067600"/>
            <a:ext cx="828000" cy="828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217" name="Google Shape;217;p3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/>
          <p:cNvSpPr txBox="1">
            <a:spLocks noGrp="1"/>
          </p:cNvSpPr>
          <p:nvPr>
            <p:ph type="body" idx="1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/>
              <a:t>Facebook</a:t>
            </a:r>
            <a:endParaRPr/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/>
              <a:t>Instagram</a:t>
            </a:r>
            <a:endParaRPr/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/>
              <a:t>Twitter</a:t>
            </a:r>
            <a:endParaRPr/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/>
              <a:t>Pinterest</a:t>
            </a:r>
            <a:endParaRPr/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/>
              <a:t>LinkTree</a:t>
            </a:r>
            <a:endParaRPr/>
          </a:p>
          <a:p>
            <a:pPr marL="0" lvl="0" indent="0" algn="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/>
              <a:t>Media (Print/Digital)</a:t>
            </a:r>
            <a:endParaRPr/>
          </a:p>
        </p:txBody>
      </p:sp>
      <p:sp>
        <p:nvSpPr>
          <p:cNvPr id="223" name="Google Shape;223;p4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24" name="Google Shape;224;p4"/>
          <p:cNvSpPr txBox="1">
            <a:spLocks noGrp="1"/>
          </p:cNvSpPr>
          <p:nvPr>
            <p:ph type="title"/>
          </p:nvPr>
        </p:nvSpPr>
        <p:spPr>
          <a:xfrm>
            <a:off x="88348" y="570721"/>
            <a:ext cx="4518601" cy="2210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Arial"/>
              <a:buNone/>
            </a:pPr>
            <a:r>
              <a:rPr lang="en-US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Choose </a:t>
            </a:r>
            <a:br>
              <a:rPr lang="en-US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br>
              <a:rPr lang="en-US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Weapon</a:t>
            </a:r>
            <a:endParaRPr/>
          </a:p>
        </p:txBody>
      </p:sp>
      <p:grpSp>
        <p:nvGrpSpPr>
          <p:cNvPr id="225" name="Google Shape;225;p4"/>
          <p:cNvGrpSpPr/>
          <p:nvPr/>
        </p:nvGrpSpPr>
        <p:grpSpPr>
          <a:xfrm>
            <a:off x="5181600" y="1638455"/>
            <a:ext cx="6248398" cy="4585766"/>
            <a:chOff x="0" y="1069389"/>
            <a:chExt cx="6248398" cy="4585766"/>
          </a:xfrm>
        </p:grpSpPr>
        <p:cxnSp>
          <p:nvCxnSpPr>
            <p:cNvPr id="226" name="Google Shape;226;p4"/>
            <p:cNvCxnSpPr/>
            <p:nvPr/>
          </p:nvCxnSpPr>
          <p:spPr>
            <a:xfrm>
              <a:off x="0" y="2827578"/>
              <a:ext cx="6248398" cy="0"/>
            </a:xfrm>
            <a:prstGeom prst="straightConnector1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2895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7" name="Google Shape;227;p4"/>
            <p:cNvSpPr/>
            <p:nvPr/>
          </p:nvSpPr>
          <p:spPr>
            <a:xfrm>
              <a:off x="187451" y="1753098"/>
              <a:ext cx="2749295" cy="678618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E289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 txBox="1"/>
            <p:nvPr/>
          </p:nvSpPr>
          <p:spPr>
            <a:xfrm>
              <a:off x="187451" y="1753098"/>
              <a:ext cx="2749295" cy="678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Nov. 2022</a:t>
              </a: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187451" y="1069389"/>
              <a:ext cx="2749295" cy="683708"/>
            </a:xfrm>
            <a:prstGeom prst="rect">
              <a:avLst/>
            </a:prstGeom>
            <a:solidFill>
              <a:srgbClr val="F3D9CF">
                <a:alpha val="89803"/>
              </a:srgbClr>
            </a:solidFill>
            <a:ln w="12700" cap="flat" cmpd="sng">
              <a:solidFill>
                <a:srgbClr val="F3D9C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 txBox="1"/>
            <p:nvPr/>
          </p:nvSpPr>
          <p:spPr>
            <a:xfrm>
              <a:off x="187451" y="1069389"/>
              <a:ext cx="2749295" cy="683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rbe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Social Media</a:t>
              </a:r>
              <a:endParaRPr/>
            </a:p>
          </p:txBody>
        </p:sp>
        <p:cxnSp>
          <p:nvCxnSpPr>
            <p:cNvPr id="231" name="Google Shape;231;p4"/>
            <p:cNvCxnSpPr/>
            <p:nvPr/>
          </p:nvCxnSpPr>
          <p:spPr>
            <a:xfrm>
              <a:off x="1562099" y="2431717"/>
              <a:ext cx="0" cy="395860"/>
            </a:xfrm>
            <a:prstGeom prst="straightConnector1">
              <a:avLst/>
            </a:prstGeom>
            <a:noFill/>
            <a:ln w="9525" cap="flat" cmpd="sng">
              <a:solidFill>
                <a:srgbClr val="E2895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2" name="Google Shape;232;p4"/>
            <p:cNvSpPr/>
            <p:nvPr/>
          </p:nvSpPr>
          <p:spPr>
            <a:xfrm>
              <a:off x="1749551" y="3223438"/>
              <a:ext cx="2749295" cy="678618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E289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 txBox="1"/>
            <p:nvPr/>
          </p:nvSpPr>
          <p:spPr>
            <a:xfrm>
              <a:off x="1749551" y="3223438"/>
              <a:ext cx="2749295" cy="678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Dec. 2022</a:t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1749551" y="3902057"/>
              <a:ext cx="2749295" cy="1753098"/>
            </a:xfrm>
            <a:prstGeom prst="rect">
              <a:avLst/>
            </a:prstGeom>
            <a:solidFill>
              <a:srgbClr val="F3D9CF">
                <a:alpha val="89803"/>
              </a:srgbClr>
            </a:solidFill>
            <a:ln w="12700" cap="flat" cmpd="sng">
              <a:solidFill>
                <a:srgbClr val="F3D9C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 txBox="1"/>
            <p:nvPr/>
          </p:nvSpPr>
          <p:spPr>
            <a:xfrm>
              <a:off x="1749551" y="3902057"/>
              <a:ext cx="2749295" cy="1753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rbe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Messaging Onslought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rbe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KISS (Keep It Simple, Stupid)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rbe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Make it Purty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rbe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Make it Hot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rbe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Get your message across using Image &amp; Content.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rbe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Do not preclude Image/Sound permeating messages</a:t>
              </a:r>
              <a:endParaRPr/>
            </a:p>
          </p:txBody>
        </p:sp>
        <p:cxnSp>
          <p:nvCxnSpPr>
            <p:cNvPr id="236" name="Google Shape;236;p4"/>
            <p:cNvCxnSpPr/>
            <p:nvPr/>
          </p:nvCxnSpPr>
          <p:spPr>
            <a:xfrm>
              <a:off x="3124199" y="2827578"/>
              <a:ext cx="0" cy="395860"/>
            </a:xfrm>
            <a:prstGeom prst="straightConnector1">
              <a:avLst/>
            </a:prstGeom>
            <a:noFill/>
            <a:ln w="9525" cap="flat" cmpd="sng">
              <a:solidFill>
                <a:srgbClr val="E2895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7" name="Google Shape;237;p4"/>
            <p:cNvSpPr/>
            <p:nvPr/>
          </p:nvSpPr>
          <p:spPr>
            <a:xfrm rot="2700000">
              <a:off x="1518112" y="2783591"/>
              <a:ext cx="87973" cy="87973"/>
            </a:xfrm>
            <a:prstGeom prst="rect">
              <a:avLst/>
            </a:prstGeom>
            <a:solidFill>
              <a:srgbClr val="E2895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 rot="2700000">
              <a:off x="3080212" y="2783591"/>
              <a:ext cx="87973" cy="87973"/>
            </a:xfrm>
            <a:prstGeom prst="rect">
              <a:avLst/>
            </a:prstGeom>
            <a:solidFill>
              <a:srgbClr val="E2895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3311650" y="1753098"/>
              <a:ext cx="2749295" cy="678618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E289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 txBox="1"/>
            <p:nvPr/>
          </p:nvSpPr>
          <p:spPr>
            <a:xfrm>
              <a:off x="3311650" y="1753098"/>
              <a:ext cx="2749295" cy="678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Jan.–Feb. 2023</a:t>
              </a: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3311650" y="1069389"/>
              <a:ext cx="2749295" cy="683708"/>
            </a:xfrm>
            <a:prstGeom prst="rect">
              <a:avLst/>
            </a:prstGeom>
            <a:solidFill>
              <a:srgbClr val="F3D9CF">
                <a:alpha val="89803"/>
              </a:srgbClr>
            </a:solidFill>
            <a:ln w="12700" cap="flat" cmpd="sng">
              <a:solidFill>
                <a:srgbClr val="F3D9C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 txBox="1"/>
            <p:nvPr/>
          </p:nvSpPr>
          <p:spPr>
            <a:xfrm>
              <a:off x="3311650" y="1069389"/>
              <a:ext cx="2749295" cy="683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orbe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Impact</a:t>
              </a:r>
              <a:endParaRPr/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4686298" y="2431717"/>
              <a:ext cx="0" cy="395860"/>
            </a:xfrm>
            <a:prstGeom prst="straightConnector1">
              <a:avLst/>
            </a:prstGeom>
            <a:noFill/>
            <a:ln w="9525" cap="flat" cmpd="sng">
              <a:solidFill>
                <a:srgbClr val="E2895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4" name="Google Shape;244;p4"/>
            <p:cNvSpPr/>
            <p:nvPr/>
          </p:nvSpPr>
          <p:spPr>
            <a:xfrm rot="2700000">
              <a:off x="4642311" y="2783591"/>
              <a:ext cx="87973" cy="87973"/>
            </a:xfrm>
            <a:prstGeom prst="rect">
              <a:avLst/>
            </a:prstGeom>
            <a:solidFill>
              <a:srgbClr val="E2895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Arial"/>
              <a:buNone/>
            </a:pPr>
            <a:r>
              <a:rPr lang="en-US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2020-2022</a:t>
            </a:r>
            <a:endParaRPr/>
          </a:p>
        </p:txBody>
      </p:sp>
      <p:sp>
        <p:nvSpPr>
          <p:cNvPr id="250" name="Google Shape;250;p5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51" name="Google Shape;251;p5"/>
          <p:cNvSpPr txBox="1">
            <a:spLocks noGrp="1"/>
          </p:cNvSpPr>
          <p:nvPr>
            <p:ph type="body" idx="1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300"/>
              <a:buNone/>
            </a:pPr>
            <a:r>
              <a:rPr lang="en-US" sz="1300" dirty="0"/>
              <a:t>Surviving Race: The Intersection of Injustice, Disability and Human </a:t>
            </a:r>
            <a:r>
              <a:rPr lang="en-US" sz="1300" dirty="0" smtClean="0"/>
              <a:t>Rights</a:t>
            </a:r>
          </a:p>
          <a:p>
            <a:pPr marL="0" lvl="0" indent="0" algn="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300"/>
              <a:buNone/>
            </a:pPr>
            <a:endParaRPr lang="en-US" sz="1300" dirty="0"/>
          </a:p>
          <a:p>
            <a:pPr marL="0" lvl="0" indent="0" algn="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300"/>
              <a:buNone/>
            </a:pPr>
            <a:r>
              <a:rPr lang="en-US" sz="1300" dirty="0" smtClean="0">
                <a:hlinkClick r:id="rId3"/>
              </a:rPr>
              <a:t>https://linktr.ee/jmpmhealth</a:t>
            </a:r>
            <a:endParaRPr dirty="0"/>
          </a:p>
          <a:p>
            <a:pPr marL="0" lvl="0" indent="0" algn="r" rtl="0">
              <a:lnSpc>
                <a:spcPct val="10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300"/>
              <a:buNone/>
            </a:pPr>
            <a:r>
              <a:rPr lang="en-US" sz="1300" u="sng" dirty="0">
                <a:solidFill>
                  <a:schemeClr val="hlink"/>
                </a:solidFill>
                <a:hlinkClick r:id="rId4"/>
              </a:rPr>
              <a:t>https://linktr.ee/survivingrace</a:t>
            </a:r>
            <a:endParaRPr sz="1300" dirty="0"/>
          </a:p>
          <a:p>
            <a:pPr marL="0" lvl="0" indent="0" algn="r" rtl="0">
              <a:lnSpc>
                <a:spcPct val="10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300"/>
              <a:buNone/>
            </a:pPr>
            <a:r>
              <a:rPr lang="en-US" sz="1300" u="sng" dirty="0">
                <a:solidFill>
                  <a:schemeClr val="hlink"/>
                </a:solidFill>
                <a:hlinkClick r:id="rId5"/>
              </a:rPr>
              <a:t>https://covid19careguide.net/</a:t>
            </a:r>
            <a:r>
              <a:rPr lang="en-US" sz="1300" dirty="0"/>
              <a:t> </a:t>
            </a:r>
            <a:endParaRPr dirty="0"/>
          </a:p>
          <a:p>
            <a:pPr marL="0" lvl="0" indent="0" algn="r" rtl="0">
              <a:lnSpc>
                <a:spcPct val="10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300"/>
              <a:buNone/>
            </a:pPr>
            <a:r>
              <a:rPr lang="en-US" sz="1300" u="sng" dirty="0">
                <a:solidFill>
                  <a:schemeClr val="hlink"/>
                </a:solidFill>
                <a:hlinkClick r:id="rId6"/>
              </a:rPr>
              <a:t>https://www.facebook.com/groups/364074427086419</a:t>
            </a:r>
            <a:endParaRPr sz="1300" dirty="0"/>
          </a:p>
          <a:p>
            <a:pPr marL="0" lvl="0" indent="0" algn="r" rtl="0">
              <a:lnSpc>
                <a:spcPct val="10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300"/>
              <a:buNone/>
            </a:pPr>
            <a:r>
              <a:rPr lang="en-US" sz="1300" u="sng" dirty="0">
                <a:solidFill>
                  <a:schemeClr val="hlink"/>
                </a:solidFill>
                <a:hlinkClick r:id="rId7"/>
              </a:rPr>
              <a:t>https://fineartamerica.com/profiles/jennifer-padron?tab=artworkgalleries&amp;artworkgalleryid=1084468</a:t>
            </a:r>
            <a:endParaRPr sz="1300" dirty="0"/>
          </a:p>
          <a:p>
            <a:pPr marL="0" lvl="0" indent="0" algn="r" rtl="0">
              <a:lnSpc>
                <a:spcPct val="10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300"/>
              <a:buNone/>
            </a:pPr>
            <a:r>
              <a:rPr lang="en-US" sz="1300" u="sng" dirty="0">
                <a:solidFill>
                  <a:schemeClr val="hlink"/>
                </a:solidFill>
                <a:hlinkClick r:id="rId8"/>
              </a:rPr>
              <a:t>https://studio.youtube.com/video/y4qx1O8dsFQ/edit</a:t>
            </a:r>
            <a:r>
              <a:rPr lang="en-US" sz="1300" dirty="0"/>
              <a:t> </a:t>
            </a:r>
            <a:endParaRPr dirty="0"/>
          </a:p>
          <a:p>
            <a:pPr marL="0" lvl="0" indent="0" algn="r" rtl="0">
              <a:lnSpc>
                <a:spcPct val="10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300"/>
              <a:buNone/>
            </a:pPr>
            <a:r>
              <a:rPr lang="en-US" sz="1300" u="sng" dirty="0">
                <a:solidFill>
                  <a:schemeClr val="hlink"/>
                </a:solidFill>
                <a:hlinkClick r:id="rId9"/>
              </a:rPr>
              <a:t>https://pandemicwellness.guide/</a:t>
            </a:r>
            <a:r>
              <a:rPr lang="en-US" sz="1300" dirty="0"/>
              <a:t>  </a:t>
            </a:r>
            <a:endParaRPr dirty="0"/>
          </a:p>
        </p:txBody>
      </p:sp>
      <p:sp>
        <p:nvSpPr>
          <p:cNvPr id="252" name="Google Shape;252;p5"/>
          <p:cNvSpPr txBox="1">
            <a:spLocks noGrp="1"/>
          </p:cNvSpPr>
          <p:nvPr>
            <p:ph type="body" idx="2"/>
          </p:nvPr>
        </p:nvSpPr>
        <p:spPr>
          <a:xfrm>
            <a:off x="5162550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10"/>
              </a:rPr>
              <a:t>ART+ for Social Justice Art &amp; Design 20-22</a:t>
            </a:r>
            <a:endParaRPr/>
          </a:p>
        </p:txBody>
      </p:sp>
      <p:sp>
        <p:nvSpPr>
          <p:cNvPr id="253" name="Google Shape;253;p5"/>
          <p:cNvSpPr txBox="1">
            <a:spLocks noGrp="1"/>
          </p:cNvSpPr>
          <p:nvPr>
            <p:ph type="body" idx="3"/>
          </p:nvPr>
        </p:nvSpPr>
        <p:spPr>
          <a:xfrm>
            <a:off x="7295581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11"/>
              </a:rPr>
              <a:t>Compendium Volumes I-X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11"/>
              </a:rPr>
              <a:t>Amazon &amp; Kindle 22</a:t>
            </a:r>
            <a:endParaRPr/>
          </a:p>
        </p:txBody>
      </p:sp>
      <p:sp>
        <p:nvSpPr>
          <p:cNvPr id="254" name="Google Shape;254;p5"/>
          <p:cNvSpPr txBox="1">
            <a:spLocks noGrp="1"/>
          </p:cNvSpPr>
          <p:nvPr>
            <p:ph type="body" idx="4"/>
          </p:nvPr>
        </p:nvSpPr>
        <p:spPr>
          <a:xfrm>
            <a:off x="9428613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11"/>
              </a:rPr>
              <a:t>Jen Padron Imagery </a:t>
            </a:r>
            <a:endParaRPr/>
          </a:p>
        </p:txBody>
      </p:sp>
      <p:sp>
        <p:nvSpPr>
          <p:cNvPr id="255" name="Google Shape;255;p5"/>
          <p:cNvSpPr txBox="1">
            <a:spLocks noGrp="1"/>
          </p:cNvSpPr>
          <p:nvPr>
            <p:ph type="body" idx="5"/>
          </p:nvPr>
        </p:nvSpPr>
        <p:spPr>
          <a:xfrm>
            <a:off x="5162550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Linktree</a:t>
            </a:r>
            <a:endParaRPr/>
          </a:p>
        </p:txBody>
      </p:sp>
      <p:sp>
        <p:nvSpPr>
          <p:cNvPr id="256" name="Google Shape;256;p5"/>
          <p:cNvSpPr txBox="1">
            <a:spLocks noGrp="1"/>
          </p:cNvSpPr>
          <p:nvPr>
            <p:ph type="body" idx="6"/>
          </p:nvPr>
        </p:nvSpPr>
        <p:spPr>
          <a:xfrm>
            <a:off x="7295356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Surviving Race, The Pandemic Years</a:t>
            </a:r>
            <a:endParaRPr/>
          </a:p>
        </p:txBody>
      </p:sp>
      <p:sp>
        <p:nvSpPr>
          <p:cNvPr id="257" name="Google Shape;257;p5"/>
          <p:cNvSpPr txBox="1">
            <a:spLocks noGrp="1"/>
          </p:cNvSpPr>
          <p:nvPr>
            <p:ph type="body" idx="7"/>
          </p:nvPr>
        </p:nvSpPr>
        <p:spPr>
          <a:xfrm>
            <a:off x="9428163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332000" rIns="0" bIns="0" anchor="t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12"/>
              </a:rPr>
              <a:t>@PEERzine</a:t>
            </a:r>
            <a:endParaRPr/>
          </a:p>
        </p:txBody>
      </p:sp>
      <p:pic>
        <p:nvPicPr>
          <p:cNvPr id="258" name="Google Shape;258;p5"/>
          <p:cNvPicPr preferRelativeResize="0">
            <a:picLocks noGrp="1"/>
          </p:cNvPicPr>
          <p:nvPr>
            <p:ph type="pic" idx="8"/>
          </p:nvPr>
        </p:nvPicPr>
        <p:blipFill rotWithShape="1">
          <a:blip r:embed="rId13">
            <a:alphaModFix/>
          </a:blip>
          <a:srcRect t="10001" b="14999"/>
          <a:stretch/>
        </p:blipFill>
        <p:spPr>
          <a:xfrm>
            <a:off x="5648550" y="729000"/>
            <a:ext cx="972000" cy="97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9" name="Google Shape;259;p5"/>
          <p:cNvPicPr preferRelativeResize="0">
            <a:picLocks noGrp="1"/>
          </p:cNvPicPr>
          <p:nvPr>
            <p:ph type="pic" idx="9"/>
          </p:nvPr>
        </p:nvPicPr>
        <p:blipFill rotWithShape="1">
          <a:blip r:embed="rId14">
            <a:alphaModFix/>
          </a:blip>
          <a:srcRect t="15015" b="9984"/>
          <a:stretch/>
        </p:blipFill>
        <p:spPr>
          <a:xfrm>
            <a:off x="7781581" y="729000"/>
            <a:ext cx="972000" cy="97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0" name="Google Shape;260;p5"/>
          <p:cNvPicPr preferRelativeResize="0">
            <a:picLocks noGrp="1"/>
          </p:cNvPicPr>
          <p:nvPr>
            <p:ph type="pic" idx="13"/>
          </p:nvPr>
        </p:nvPicPr>
        <p:blipFill rotWithShape="1">
          <a:blip r:embed="rId15">
            <a:alphaModFix/>
          </a:blip>
          <a:srcRect b="25000"/>
          <a:stretch/>
        </p:blipFill>
        <p:spPr>
          <a:xfrm>
            <a:off x="9914613" y="729000"/>
            <a:ext cx="972000" cy="97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1" name="Google Shape;261;p5"/>
          <p:cNvPicPr preferRelativeResize="0">
            <a:picLocks noGrp="1"/>
          </p:cNvPicPr>
          <p:nvPr>
            <p:ph type="pic" idx="14"/>
          </p:nvPr>
        </p:nvPicPr>
        <p:blipFill rotWithShape="1">
          <a:blip r:embed="rId16">
            <a:alphaModFix/>
          </a:blip>
          <a:srcRect/>
          <a:stretch/>
        </p:blipFill>
        <p:spPr>
          <a:xfrm>
            <a:off x="5648550" y="3598323"/>
            <a:ext cx="972000" cy="97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2" name="Google Shape;262;p5"/>
          <p:cNvPicPr preferRelativeResize="0">
            <a:picLocks noGrp="1"/>
          </p:cNvPicPr>
          <p:nvPr>
            <p:ph type="pic" idx="15"/>
          </p:nvPr>
        </p:nvPicPr>
        <p:blipFill rotWithShape="1">
          <a:blip r:embed="rId17">
            <a:alphaModFix/>
          </a:blip>
          <a:srcRect l="4157" r="20842"/>
          <a:stretch/>
        </p:blipFill>
        <p:spPr>
          <a:xfrm>
            <a:off x="7781581" y="3598323"/>
            <a:ext cx="972000" cy="97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3" name="Google Shape;263;p5"/>
          <p:cNvPicPr preferRelativeResize="0">
            <a:picLocks noGrp="1"/>
          </p:cNvPicPr>
          <p:nvPr>
            <p:ph type="pic" idx="16"/>
          </p:nvPr>
        </p:nvPicPr>
        <p:blipFill rotWithShape="1">
          <a:blip r:embed="rId18">
            <a:alphaModFix/>
          </a:blip>
          <a:srcRect/>
          <a:stretch/>
        </p:blipFill>
        <p:spPr>
          <a:xfrm>
            <a:off x="9914613" y="3598323"/>
            <a:ext cx="972000" cy="97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"/>
          <p:cNvSpPr txBox="1">
            <a:spLocks noGrp="1"/>
          </p:cNvSpPr>
          <p:nvPr>
            <p:ph type="title"/>
          </p:nvPr>
        </p:nvSpPr>
        <p:spPr>
          <a:xfrm>
            <a:off x="762000" y="2447388"/>
            <a:ext cx="3833906" cy="1947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You’re only as effective as your Network</a:t>
            </a:r>
            <a:endParaRPr/>
          </a:p>
        </p:txBody>
      </p:sp>
      <p:pic>
        <p:nvPicPr>
          <p:cNvPr id="269" name="Google Shape;269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24736" y="482857"/>
            <a:ext cx="2179814" cy="217981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0" name="Google Shape;270;p6"/>
          <p:cNvSpPr txBox="1">
            <a:spLocks noGrp="1"/>
          </p:cNvSpPr>
          <p:nvPr>
            <p:ph type="body" idx="1"/>
          </p:nvPr>
        </p:nvSpPr>
        <p:spPr>
          <a:xfrm>
            <a:off x="762000" y="4573117"/>
            <a:ext cx="3842550" cy="117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/>
              <a:t>I’m inherently a peer. Organizer. Activist. Advocate. Certified Peer Specialist. Crisis. Trauma. SI/HI.</a:t>
            </a:r>
            <a:endParaRPr/>
          </a:p>
        </p:txBody>
      </p:sp>
      <p:sp>
        <p:nvSpPr>
          <p:cNvPr id="271" name="Google Shape;271;p6"/>
          <p:cNvSpPr txBox="1">
            <a:spLocks noGrp="1"/>
          </p:cNvSpPr>
          <p:nvPr>
            <p:ph type="body" idx="3"/>
          </p:nvPr>
        </p:nvSpPr>
        <p:spPr>
          <a:xfrm>
            <a:off x="5162550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944000" rIns="0" bIns="72000" anchor="ctr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/>
              <a:t>SARS COVID19 SRCCPSN.NET</a:t>
            </a:r>
            <a:endParaRPr/>
          </a:p>
        </p:txBody>
      </p:sp>
      <p:pic>
        <p:nvPicPr>
          <p:cNvPr id="272" name="Google Shape;272;p6"/>
          <p:cNvPicPr preferRelativeResize="0">
            <a:picLocks noGrp="1"/>
          </p:cNvPicPr>
          <p:nvPr>
            <p:ph type="pic" idx="9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34550" y="647388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3" name="Google Shape;273;p6"/>
          <p:cNvSpPr txBox="1">
            <a:spLocks noGrp="1"/>
          </p:cNvSpPr>
          <p:nvPr>
            <p:ph type="body" idx="4"/>
          </p:nvPr>
        </p:nvSpPr>
        <p:spPr>
          <a:xfrm>
            <a:off x="7295581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944000" rIns="0" bIns="72000" anchor="ctr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/>
              <a:t>Psychiatric Oppression</a:t>
            </a:r>
            <a:endParaRPr/>
          </a:p>
        </p:txBody>
      </p:sp>
      <p:pic>
        <p:nvPicPr>
          <p:cNvPr id="274" name="Google Shape;274;p6"/>
          <p:cNvPicPr preferRelativeResize="0">
            <a:picLocks noGrp="1"/>
          </p:cNvPicPr>
          <p:nvPr>
            <p:ph type="pic" idx="1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367581" y="647388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5" name="Google Shape;275;p6"/>
          <p:cNvSpPr txBox="1">
            <a:spLocks noGrp="1"/>
          </p:cNvSpPr>
          <p:nvPr>
            <p:ph type="body" idx="5"/>
          </p:nvPr>
        </p:nvSpPr>
        <p:spPr>
          <a:xfrm>
            <a:off x="9428613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944000" rIns="0" bIns="72000" anchor="ctr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/>
              <a:t>Queer Pride</a:t>
            </a:r>
            <a:endParaRPr/>
          </a:p>
        </p:txBody>
      </p:sp>
      <p:pic>
        <p:nvPicPr>
          <p:cNvPr id="276" name="Google Shape;276;p6"/>
          <p:cNvPicPr preferRelativeResize="0">
            <a:picLocks noGrp="1"/>
          </p:cNvPicPr>
          <p:nvPr>
            <p:ph type="pic" idx="14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9500613" y="647388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7" name="Google Shape;277;p6"/>
          <p:cNvSpPr txBox="1">
            <a:spLocks noGrp="1"/>
          </p:cNvSpPr>
          <p:nvPr>
            <p:ph type="body" idx="6"/>
          </p:nvPr>
        </p:nvSpPr>
        <p:spPr>
          <a:xfrm>
            <a:off x="5162550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944000" rIns="0" bIns="72000" anchor="ctr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 dirty="0"/>
              <a:t>My ART+ for Social Justice (Creative)</a:t>
            </a:r>
            <a:endParaRPr dirty="0"/>
          </a:p>
        </p:txBody>
      </p:sp>
      <p:pic>
        <p:nvPicPr>
          <p:cNvPr id="278" name="Google Shape;278;p6"/>
          <p:cNvPicPr preferRelativeResize="0">
            <a:picLocks noGrp="1"/>
          </p:cNvPicPr>
          <p:nvPr>
            <p:ph type="pic" idx="15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5234550" y="3516711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9" name="Google Shape;279;p6"/>
          <p:cNvSpPr txBox="1">
            <a:spLocks noGrp="1"/>
          </p:cNvSpPr>
          <p:nvPr>
            <p:ph type="body" idx="7"/>
          </p:nvPr>
        </p:nvSpPr>
        <p:spPr>
          <a:xfrm>
            <a:off x="7295356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944000" rIns="0" bIns="72000" anchor="ctr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n-US"/>
              <a:t>PEER Magazine</a:t>
            </a:r>
            <a:endParaRPr/>
          </a:p>
        </p:txBody>
      </p:sp>
      <p:pic>
        <p:nvPicPr>
          <p:cNvPr id="280" name="Google Shape;280;p6"/>
          <p:cNvPicPr preferRelativeResize="0">
            <a:picLocks noGrp="1"/>
          </p:cNvPicPr>
          <p:nvPr>
            <p:ph type="pic" idx="16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7572061" y="3516711"/>
            <a:ext cx="139104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81" name="Google Shape;281;p6"/>
          <p:cNvSpPr txBox="1">
            <a:spLocks noGrp="1"/>
          </p:cNvSpPr>
          <p:nvPr>
            <p:ph type="body" idx="8"/>
          </p:nvPr>
        </p:nvSpPr>
        <p:spPr>
          <a:xfrm>
            <a:off x="9428163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944000" rIns="0" bIns="72000" anchor="ctr" anchorCtr="0">
            <a:normAutofit fontScale="92500" lnSpcReduction="20000"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Surviving Race (Choice, Non-Coersion, Stop the Killings)</a:t>
            </a:r>
            <a:endParaRPr/>
          </a:p>
        </p:txBody>
      </p:sp>
      <p:pic>
        <p:nvPicPr>
          <p:cNvPr id="282" name="Google Shape;282;p6"/>
          <p:cNvPicPr preferRelativeResize="0">
            <a:picLocks noGrp="1"/>
          </p:cNvPicPr>
          <p:nvPr>
            <p:ph type="pic" idx="17"/>
          </p:nvPr>
        </p:nvPicPr>
        <p:blipFill rotWithShape="1">
          <a:blip r:embed="rId9">
            <a:alphaModFix/>
          </a:blip>
          <a:srcRect/>
          <a:stretch/>
        </p:blipFill>
        <p:spPr>
          <a:xfrm>
            <a:off x="9680163" y="3516711"/>
            <a:ext cx="144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83" name="Google Shape;283;p6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"/>
          <p:cNvSpPr txBox="1">
            <a:spLocks noGrp="1"/>
          </p:cNvSpPr>
          <p:nvPr>
            <p:ph type="title"/>
          </p:nvPr>
        </p:nvSpPr>
        <p:spPr>
          <a:xfrm>
            <a:off x="389421" y="526548"/>
            <a:ext cx="4129181" cy="557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Arial"/>
              <a:buNone/>
            </a:pPr>
            <a:r>
              <a:rPr lang="en-US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It’s up to you.</a:t>
            </a:r>
            <a:r>
              <a:rPr lang="en-US" b="1" i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i="0">
                <a:latin typeface="Arial"/>
                <a:ea typeface="Arial"/>
                <a:cs typeface="Arial"/>
                <a:sym typeface="Arial"/>
              </a:rPr>
            </a:br>
            <a:r>
              <a:rPr lang="en-US" b="1" i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i="0">
                <a:latin typeface="Arial"/>
                <a:ea typeface="Arial"/>
                <a:cs typeface="Arial"/>
                <a:sym typeface="Arial"/>
              </a:rPr>
            </a:br>
            <a:r>
              <a:rPr lang="en-US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Your imagination is endless.</a:t>
            </a:r>
            <a:r>
              <a:rPr lang="en-US" b="1" i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i="0">
                <a:latin typeface="Arial"/>
                <a:ea typeface="Arial"/>
                <a:cs typeface="Arial"/>
                <a:sym typeface="Arial"/>
              </a:rPr>
            </a:br>
            <a:r>
              <a:rPr lang="en-US" b="1" i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i="0">
                <a:latin typeface="Arial"/>
                <a:ea typeface="Arial"/>
                <a:cs typeface="Arial"/>
                <a:sym typeface="Arial"/>
              </a:rPr>
            </a:br>
            <a:r>
              <a:rPr lang="en-US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Make it Count.</a:t>
            </a:r>
            <a:endParaRPr/>
          </a:p>
        </p:txBody>
      </p:sp>
      <p:pic>
        <p:nvPicPr>
          <p:cNvPr id="289" name="Google Shape;289;p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77668" y="568325"/>
            <a:ext cx="5656263" cy="56562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7" descr="Mouse Cursor Icon"/>
          <p:cNvGrpSpPr/>
          <p:nvPr/>
        </p:nvGrpSpPr>
        <p:grpSpPr>
          <a:xfrm>
            <a:off x="5540966" y="4526554"/>
            <a:ext cx="209957" cy="209957"/>
            <a:chOff x="5540351" y="4504508"/>
            <a:chExt cx="254048" cy="254048"/>
          </a:xfrm>
        </p:grpSpPr>
        <p:sp>
          <p:nvSpPr>
            <p:cNvPr id="291" name="Google Shape;291;p7"/>
            <p:cNvSpPr/>
            <p:nvPr/>
          </p:nvSpPr>
          <p:spPr>
            <a:xfrm>
              <a:off x="5540351" y="4504508"/>
              <a:ext cx="254048" cy="254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292" name="Google Shape;292;p7" descr="Mouse cursor ico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93129" y="4557286"/>
              <a:ext cx="148493" cy="1484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" name="Google Shape;293;p7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"/>
          <p:cNvSpPr txBox="1"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600"/>
              <a:buFont typeface="Arial"/>
              <a:buNone/>
            </a:pPr>
            <a:r>
              <a:rPr lang="en-US" sz="4600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Create. Make.</a:t>
            </a:r>
            <a:r>
              <a:rPr lang="en-US" sz="4600" b="1" i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600" b="1" i="0">
                <a:latin typeface="Arial"/>
                <a:ea typeface="Arial"/>
                <a:cs typeface="Arial"/>
                <a:sym typeface="Arial"/>
              </a:rPr>
            </a:br>
            <a:r>
              <a:rPr lang="en-US" sz="4600" b="1" i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600" b="1" i="0">
                <a:latin typeface="Arial"/>
                <a:ea typeface="Arial"/>
                <a:cs typeface="Arial"/>
                <a:sym typeface="Arial"/>
              </a:rPr>
            </a:br>
            <a:r>
              <a:rPr lang="en-US" sz="4600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Collaborate.</a:t>
            </a:r>
            <a:r>
              <a:rPr lang="en-US" sz="4600" b="1" i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600" b="1" i="0">
                <a:latin typeface="Arial"/>
                <a:ea typeface="Arial"/>
                <a:cs typeface="Arial"/>
                <a:sym typeface="Arial"/>
              </a:rPr>
            </a:br>
            <a:r>
              <a:rPr lang="en-US" sz="4600" b="1" i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600" b="1" i="0">
                <a:latin typeface="Arial"/>
                <a:ea typeface="Arial"/>
                <a:cs typeface="Arial"/>
                <a:sym typeface="Arial"/>
              </a:rPr>
            </a:br>
            <a:r>
              <a:rPr lang="en-US" sz="4600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Partner.</a:t>
            </a:r>
            <a:r>
              <a:rPr lang="en-US" sz="4600" b="1" i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600" b="1" i="0">
                <a:latin typeface="Arial"/>
                <a:ea typeface="Arial"/>
                <a:cs typeface="Arial"/>
                <a:sym typeface="Arial"/>
              </a:rPr>
            </a:br>
            <a:r>
              <a:rPr lang="en-US" sz="4600" b="1" i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600" b="1" i="0">
                <a:latin typeface="Arial"/>
                <a:ea typeface="Arial"/>
                <a:cs typeface="Arial"/>
                <a:sym typeface="Arial"/>
              </a:rPr>
            </a:br>
            <a:r>
              <a:rPr lang="en-US" sz="4600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Network.</a:t>
            </a:r>
            <a:endParaRPr/>
          </a:p>
        </p:txBody>
      </p:sp>
      <p:sp>
        <p:nvSpPr>
          <p:cNvPr id="299" name="Google Shape;299;p8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300" name="Google Shape;300;p8"/>
          <p:cNvPicPr preferRelativeResize="0"/>
          <p:nvPr/>
        </p:nvPicPr>
        <p:blipFill rotWithShape="1">
          <a:blip r:embed="rId3">
            <a:alphaModFix/>
          </a:blip>
          <a:srcRect t="29936" r="1" b="2035"/>
          <a:stretch/>
        </p:blipFill>
        <p:spPr>
          <a:xfrm>
            <a:off x="5181600" y="559678"/>
            <a:ext cx="6172200" cy="5617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 txBox="1"/>
          <p:nvPr/>
        </p:nvSpPr>
        <p:spPr>
          <a:xfrm>
            <a:off x="762000" y="559677"/>
            <a:ext cx="3833906" cy="527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 More Information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b="0" i="1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b="0" i="1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b="0" i="1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b="0" i="1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linktree</a:t>
            </a:r>
            <a:endParaRPr sz="2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ART+ for Social Justice </a:t>
            </a:r>
            <a:endParaRPr sz="2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(706) 391-3864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email me</a:t>
            </a:r>
            <a:endParaRPr/>
          </a:p>
        </p:txBody>
      </p:sp>
      <p:sp>
        <p:nvSpPr>
          <p:cNvPr id="306" name="Google Shape;306;p9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07" name="Google Shape;307;p9"/>
          <p:cNvPicPr preferRelativeResize="0"/>
          <p:nvPr/>
        </p:nvPicPr>
        <p:blipFill rotWithShape="1">
          <a:blip r:embed="rId6">
            <a:alphaModFix/>
          </a:blip>
          <a:srcRect r="1" b="29696"/>
          <a:stretch/>
        </p:blipFill>
        <p:spPr>
          <a:xfrm>
            <a:off x="4839253" y="-3539"/>
            <a:ext cx="7353851" cy="6865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rgbClr val="000000"/>
      </a:dk1>
      <a:lt1>
        <a:srgbClr val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16054</TotalTime>
  <Words>369</Words>
  <Application>Microsoft Office PowerPoint</Application>
  <PresentationFormat>Widescreen</PresentationFormat>
  <Paragraphs>96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Roboto</vt:lpstr>
      <vt:lpstr>Calibri</vt:lpstr>
      <vt:lpstr>Corbel</vt:lpstr>
      <vt:lpstr>Arial</vt:lpstr>
      <vt:lpstr>Century Schoolbook</vt:lpstr>
      <vt:lpstr>Headlines</vt:lpstr>
      <vt:lpstr>Social Justice Branding and Design</vt:lpstr>
      <vt:lpstr>Branding</vt:lpstr>
      <vt:lpstr>Messaging</vt:lpstr>
      <vt:lpstr>Choose  Your  Weapon</vt:lpstr>
      <vt:lpstr>2020-2022</vt:lpstr>
      <vt:lpstr>You’re only as effective as your Network</vt:lpstr>
      <vt:lpstr>It’s up to you.  Your imagination is endless.  Make it Count.</vt:lpstr>
      <vt:lpstr>Create. Make.  Collaborate.  Partner.  Network.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Justice Branding and Design</dc:title>
  <dc:creator>Jennifer Padron</dc:creator>
  <cp:lastModifiedBy>Jennifer Padron</cp:lastModifiedBy>
  <cp:revision>3</cp:revision>
  <dcterms:created xsi:type="dcterms:W3CDTF">2022-10-15T13:53:10Z</dcterms:created>
  <dcterms:modified xsi:type="dcterms:W3CDTF">2022-11-03T15:30:49Z</dcterms:modified>
</cp:coreProperties>
</file>