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4" r:id="rId6"/>
    <p:sldId id="258" r:id="rId7"/>
    <p:sldId id="261" r:id="rId8"/>
    <p:sldId id="262" r:id="rId9"/>
    <p:sldId id="263" r:id="rId10"/>
    <p:sldId id="265" r:id="rId11"/>
    <p:sldId id="266" r:id="rId12"/>
    <p:sldId id="267" r:id="rId13"/>
    <p:sldId id="268" r:id="rId14"/>
    <p:sldId id="272" r:id="rId15"/>
    <p:sldId id="269" r:id="rId16"/>
    <p:sldId id="270"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7D187-11D6-4FFF-A403-77A8B997C319}" type="datetimeFigureOut">
              <a:rPr lang="en-US" smtClean="0"/>
              <a:t>7/10/2019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BDB761-E676-4B69-A95D-5C2C715DAB64}" type="slidenum">
              <a:rPr lang="en-US" smtClean="0"/>
              <a:t>‹#›</a:t>
            </a:fld>
            <a:endParaRPr lang="en-US"/>
          </a:p>
        </p:txBody>
      </p:sp>
    </p:spTree>
    <p:extLst>
      <p:ext uri="{BB962C8B-B14F-4D97-AF65-F5344CB8AC3E}">
        <p14:creationId xmlns:p14="http://schemas.microsoft.com/office/powerpoint/2010/main" val="2823321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A7D187-11D6-4FFF-A403-77A8B997C319}" type="datetimeFigureOut">
              <a:rPr lang="en-US" smtClean="0"/>
              <a:t>7/10/2019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BDB761-E676-4B69-A95D-5C2C715DAB64}" type="slidenum">
              <a:rPr lang="en-US" smtClean="0"/>
              <a:t>‹#›</a:t>
            </a:fld>
            <a:endParaRPr lang="en-US"/>
          </a:p>
        </p:txBody>
      </p:sp>
    </p:spTree>
    <p:extLst>
      <p:ext uri="{BB962C8B-B14F-4D97-AF65-F5344CB8AC3E}">
        <p14:creationId xmlns:p14="http://schemas.microsoft.com/office/powerpoint/2010/main" val="846582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A7D187-11D6-4FFF-A403-77A8B997C319}" type="datetimeFigureOut">
              <a:rPr lang="en-US" smtClean="0"/>
              <a:t>7/10/2019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BDB761-E676-4B69-A95D-5C2C715DAB64}"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18565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A7D187-11D6-4FFF-A403-77A8B997C319}" type="datetimeFigureOut">
              <a:rPr lang="en-US" smtClean="0"/>
              <a:t>7/10/2019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BDB761-E676-4B69-A95D-5C2C715DAB64}" type="slidenum">
              <a:rPr lang="en-US" smtClean="0"/>
              <a:t>‹#›</a:t>
            </a:fld>
            <a:endParaRPr lang="en-US"/>
          </a:p>
        </p:txBody>
      </p:sp>
    </p:spTree>
    <p:extLst>
      <p:ext uri="{BB962C8B-B14F-4D97-AF65-F5344CB8AC3E}">
        <p14:creationId xmlns:p14="http://schemas.microsoft.com/office/powerpoint/2010/main" val="7644167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A7D187-11D6-4FFF-A403-77A8B997C319}" type="datetimeFigureOut">
              <a:rPr lang="en-US" smtClean="0"/>
              <a:t>7/10/2019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BDB761-E676-4B69-A95D-5C2C715DAB6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860191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A7D187-11D6-4FFF-A403-77A8B997C319}" type="datetimeFigureOut">
              <a:rPr lang="en-US" smtClean="0"/>
              <a:t>7/10/2019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BDB761-E676-4B69-A95D-5C2C715DAB64}" type="slidenum">
              <a:rPr lang="en-US" smtClean="0"/>
              <a:t>‹#›</a:t>
            </a:fld>
            <a:endParaRPr lang="en-US"/>
          </a:p>
        </p:txBody>
      </p:sp>
    </p:spTree>
    <p:extLst>
      <p:ext uri="{BB962C8B-B14F-4D97-AF65-F5344CB8AC3E}">
        <p14:creationId xmlns:p14="http://schemas.microsoft.com/office/powerpoint/2010/main" val="41410223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A7D187-11D6-4FFF-A403-77A8B997C319}" type="datetimeFigureOut">
              <a:rPr lang="en-US" smtClean="0"/>
              <a:t>7/10/2019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BDB761-E676-4B69-A95D-5C2C715DAB64}" type="slidenum">
              <a:rPr lang="en-US" smtClean="0"/>
              <a:t>‹#›</a:t>
            </a:fld>
            <a:endParaRPr lang="en-US"/>
          </a:p>
        </p:txBody>
      </p:sp>
    </p:spTree>
    <p:extLst>
      <p:ext uri="{BB962C8B-B14F-4D97-AF65-F5344CB8AC3E}">
        <p14:creationId xmlns:p14="http://schemas.microsoft.com/office/powerpoint/2010/main" val="7866241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A7D187-11D6-4FFF-A403-77A8B997C319}" type="datetimeFigureOut">
              <a:rPr lang="en-US" smtClean="0"/>
              <a:t>7/10/2019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BDB761-E676-4B69-A95D-5C2C715DAB64}" type="slidenum">
              <a:rPr lang="en-US" smtClean="0"/>
              <a:t>‹#›</a:t>
            </a:fld>
            <a:endParaRPr lang="en-US"/>
          </a:p>
        </p:txBody>
      </p:sp>
    </p:spTree>
    <p:extLst>
      <p:ext uri="{BB962C8B-B14F-4D97-AF65-F5344CB8AC3E}">
        <p14:creationId xmlns:p14="http://schemas.microsoft.com/office/powerpoint/2010/main" val="2831393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A7D187-11D6-4FFF-A403-77A8B997C319}" type="datetimeFigureOut">
              <a:rPr lang="en-US" smtClean="0"/>
              <a:t>7/10/2019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BDB761-E676-4B69-A95D-5C2C715DAB64}" type="slidenum">
              <a:rPr lang="en-US" smtClean="0"/>
              <a:t>‹#›</a:t>
            </a:fld>
            <a:endParaRPr lang="en-US"/>
          </a:p>
        </p:txBody>
      </p:sp>
    </p:spTree>
    <p:extLst>
      <p:ext uri="{BB962C8B-B14F-4D97-AF65-F5344CB8AC3E}">
        <p14:creationId xmlns:p14="http://schemas.microsoft.com/office/powerpoint/2010/main" val="3180779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A7D187-11D6-4FFF-A403-77A8B997C319}" type="datetimeFigureOut">
              <a:rPr lang="en-US" smtClean="0"/>
              <a:t>7/10/2019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BDB761-E676-4B69-A95D-5C2C715DAB64}" type="slidenum">
              <a:rPr lang="en-US" smtClean="0"/>
              <a:t>‹#›</a:t>
            </a:fld>
            <a:endParaRPr lang="en-US"/>
          </a:p>
        </p:txBody>
      </p:sp>
    </p:spTree>
    <p:extLst>
      <p:ext uri="{BB962C8B-B14F-4D97-AF65-F5344CB8AC3E}">
        <p14:creationId xmlns:p14="http://schemas.microsoft.com/office/powerpoint/2010/main" val="2404214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8A7D187-11D6-4FFF-A403-77A8B997C319}" type="datetimeFigureOut">
              <a:rPr lang="en-US" smtClean="0"/>
              <a:t>7/10/2019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BDB761-E676-4B69-A95D-5C2C715DAB64}" type="slidenum">
              <a:rPr lang="en-US" smtClean="0"/>
              <a:t>‹#›</a:t>
            </a:fld>
            <a:endParaRPr lang="en-US"/>
          </a:p>
        </p:txBody>
      </p:sp>
    </p:spTree>
    <p:extLst>
      <p:ext uri="{BB962C8B-B14F-4D97-AF65-F5344CB8AC3E}">
        <p14:creationId xmlns:p14="http://schemas.microsoft.com/office/powerpoint/2010/main" val="2063684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8A7D187-11D6-4FFF-A403-77A8B997C319}" type="datetimeFigureOut">
              <a:rPr lang="en-US" smtClean="0"/>
              <a:t>7/10/2019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BDB761-E676-4B69-A95D-5C2C715DAB64}" type="slidenum">
              <a:rPr lang="en-US" smtClean="0"/>
              <a:t>‹#›</a:t>
            </a:fld>
            <a:endParaRPr lang="en-US"/>
          </a:p>
        </p:txBody>
      </p:sp>
    </p:spTree>
    <p:extLst>
      <p:ext uri="{BB962C8B-B14F-4D97-AF65-F5344CB8AC3E}">
        <p14:creationId xmlns:p14="http://schemas.microsoft.com/office/powerpoint/2010/main" val="4108527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8A7D187-11D6-4FFF-A403-77A8B997C319}" type="datetimeFigureOut">
              <a:rPr lang="en-US" smtClean="0"/>
              <a:t>7/10/2019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BDB761-E676-4B69-A95D-5C2C715DAB64}" type="slidenum">
              <a:rPr lang="en-US" smtClean="0"/>
              <a:t>‹#›</a:t>
            </a:fld>
            <a:endParaRPr lang="en-US"/>
          </a:p>
        </p:txBody>
      </p:sp>
    </p:spTree>
    <p:extLst>
      <p:ext uri="{BB962C8B-B14F-4D97-AF65-F5344CB8AC3E}">
        <p14:creationId xmlns:p14="http://schemas.microsoft.com/office/powerpoint/2010/main" val="491746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A7D187-11D6-4FFF-A403-77A8B997C319}" type="datetimeFigureOut">
              <a:rPr lang="en-US" smtClean="0"/>
              <a:t>7/10/2019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BDB761-E676-4B69-A95D-5C2C715DAB64}" type="slidenum">
              <a:rPr lang="en-US" smtClean="0"/>
              <a:t>‹#›</a:t>
            </a:fld>
            <a:endParaRPr lang="en-US"/>
          </a:p>
        </p:txBody>
      </p:sp>
    </p:spTree>
    <p:extLst>
      <p:ext uri="{BB962C8B-B14F-4D97-AF65-F5344CB8AC3E}">
        <p14:creationId xmlns:p14="http://schemas.microsoft.com/office/powerpoint/2010/main" val="3309092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8A7D187-11D6-4FFF-A403-77A8B997C319}" type="datetimeFigureOut">
              <a:rPr lang="en-US" smtClean="0"/>
              <a:t>7/10/2019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BDB761-E676-4B69-A95D-5C2C715DAB64}" type="slidenum">
              <a:rPr lang="en-US" smtClean="0"/>
              <a:t>‹#›</a:t>
            </a:fld>
            <a:endParaRPr lang="en-US"/>
          </a:p>
        </p:txBody>
      </p:sp>
    </p:spTree>
    <p:extLst>
      <p:ext uri="{BB962C8B-B14F-4D97-AF65-F5344CB8AC3E}">
        <p14:creationId xmlns:p14="http://schemas.microsoft.com/office/powerpoint/2010/main" val="2830963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A7D187-11D6-4FFF-A403-77A8B997C319}" type="datetimeFigureOut">
              <a:rPr lang="en-US" smtClean="0"/>
              <a:t>7/10/2019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BDB761-E676-4B69-A95D-5C2C715DAB64}" type="slidenum">
              <a:rPr lang="en-US" smtClean="0"/>
              <a:t>‹#›</a:t>
            </a:fld>
            <a:endParaRPr lang="en-US"/>
          </a:p>
        </p:txBody>
      </p:sp>
    </p:spTree>
    <p:extLst>
      <p:ext uri="{BB962C8B-B14F-4D97-AF65-F5344CB8AC3E}">
        <p14:creationId xmlns:p14="http://schemas.microsoft.com/office/powerpoint/2010/main" val="4149847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8A7D187-11D6-4FFF-A403-77A8B997C319}" type="datetimeFigureOut">
              <a:rPr lang="en-US" smtClean="0"/>
              <a:t>7/10/2019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FBDB761-E676-4B69-A95D-5C2C715DAB64}" type="slidenum">
              <a:rPr lang="en-US" smtClean="0"/>
              <a:t>‹#›</a:t>
            </a:fld>
            <a:endParaRPr lang="en-US"/>
          </a:p>
        </p:txBody>
      </p:sp>
    </p:spTree>
    <p:extLst>
      <p:ext uri="{BB962C8B-B14F-4D97-AF65-F5344CB8AC3E}">
        <p14:creationId xmlns:p14="http://schemas.microsoft.com/office/powerpoint/2010/main" val="4643028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5EC6F-16AC-4663-B29F-BDABBC89683C}"/>
              </a:ext>
            </a:extLst>
          </p:cNvPr>
          <p:cNvSpPr>
            <a:spLocks noGrp="1"/>
          </p:cNvSpPr>
          <p:nvPr>
            <p:ph type="ctrTitle"/>
          </p:nvPr>
        </p:nvSpPr>
        <p:spPr/>
        <p:txBody>
          <a:bodyPr>
            <a:normAutofit fontScale="90000"/>
          </a:bodyPr>
          <a:lstStyle/>
          <a:p>
            <a:pPr algn="ctr"/>
            <a:r>
              <a:rPr lang="en-US" dirty="0"/>
              <a:t>Save My Job, </a:t>
            </a:r>
            <a:br>
              <a:rPr lang="en-US" dirty="0"/>
            </a:br>
            <a:r>
              <a:rPr lang="en-US" dirty="0"/>
              <a:t>or </a:t>
            </a:r>
            <a:br>
              <a:rPr lang="en-US" dirty="0"/>
            </a:br>
            <a:r>
              <a:rPr lang="en-US" dirty="0"/>
              <a:t>Save my Soul?</a:t>
            </a:r>
            <a:br>
              <a:rPr lang="en-US" dirty="0"/>
            </a:br>
            <a:endParaRPr lang="en-US" dirty="0"/>
          </a:p>
        </p:txBody>
      </p:sp>
      <p:sp>
        <p:nvSpPr>
          <p:cNvPr id="3" name="Subtitle 2">
            <a:extLst>
              <a:ext uri="{FF2B5EF4-FFF2-40B4-BE49-F238E27FC236}">
                <a16:creationId xmlns:a16="http://schemas.microsoft.com/office/drawing/2014/main" id="{BFAB59E0-1502-485A-BDAA-B5C9C60AC79E}"/>
              </a:ext>
            </a:extLst>
          </p:cNvPr>
          <p:cNvSpPr>
            <a:spLocks noGrp="1"/>
          </p:cNvSpPr>
          <p:nvPr>
            <p:ph type="subTitle" idx="1"/>
          </p:nvPr>
        </p:nvSpPr>
        <p:spPr/>
        <p:txBody>
          <a:bodyPr>
            <a:noAutofit/>
          </a:bodyPr>
          <a:lstStyle/>
          <a:p>
            <a:pPr algn="ctr"/>
            <a:r>
              <a:rPr lang="en-US" sz="2400" b="1" dirty="0"/>
              <a:t>Alternatives 2019</a:t>
            </a:r>
          </a:p>
          <a:p>
            <a:pPr algn="ctr"/>
            <a:r>
              <a:rPr lang="en-US" dirty="0"/>
              <a:t>Washington, D.C. </a:t>
            </a:r>
          </a:p>
          <a:p>
            <a:pPr algn="ctr"/>
            <a:r>
              <a:rPr lang="en-US" dirty="0"/>
              <a:t>July 10, 2019</a:t>
            </a:r>
          </a:p>
          <a:p>
            <a:pPr algn="ctr"/>
            <a:r>
              <a:rPr lang="en-US" dirty="0"/>
              <a:t>Jacek/Jack Haciak, Psy.D.</a:t>
            </a:r>
          </a:p>
        </p:txBody>
      </p:sp>
    </p:spTree>
    <p:extLst>
      <p:ext uri="{BB962C8B-B14F-4D97-AF65-F5344CB8AC3E}">
        <p14:creationId xmlns:p14="http://schemas.microsoft.com/office/powerpoint/2010/main" val="1764247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A557E57-0C14-4A3A-8A06-8A133776A60E}"/>
              </a:ext>
            </a:extLst>
          </p:cNvPr>
          <p:cNvSpPr/>
          <p:nvPr/>
        </p:nvSpPr>
        <p:spPr>
          <a:xfrm>
            <a:off x="477079" y="1020734"/>
            <a:ext cx="9594574" cy="5315301"/>
          </a:xfrm>
          <a:prstGeom prst="rect">
            <a:avLst/>
          </a:prstGeom>
        </p:spPr>
        <p:txBody>
          <a:bodyPr wrap="square">
            <a:spAutoFit/>
          </a:bodyPr>
          <a:lstStyle/>
          <a:p>
            <a:pPr marR="0" lvl="0" algn="ctr">
              <a:lnSpc>
                <a:spcPct val="107000"/>
              </a:lnSpc>
              <a:spcBef>
                <a:spcPts val="0"/>
              </a:spcBef>
              <a:spcAft>
                <a:spcPts val="0"/>
              </a:spcAft>
            </a:pPr>
            <a:r>
              <a:rPr lang="en-US" sz="2400" b="1" dirty="0">
                <a:latin typeface="NimbusSanL-Bold"/>
                <a:ea typeface="Calibri" panose="020F0502020204030204" pitchFamily="34" charset="0"/>
                <a:cs typeface="Times New Roman" panose="02020603050405020304" pitchFamily="18" charset="0"/>
              </a:rPr>
              <a:t>HISTORY OF ETHICS IN THE HELPING PROFESSIONS</a:t>
            </a:r>
          </a:p>
          <a:p>
            <a:pPr marR="0" lvl="0">
              <a:lnSpc>
                <a:spcPct val="107000"/>
              </a:lnSpc>
              <a:spcBef>
                <a:spcPts val="0"/>
              </a:spcBef>
              <a:spcAft>
                <a:spcPts val="0"/>
              </a:spcAft>
            </a:pPr>
            <a:endParaRPr lang="en-US" b="1" dirty="0">
              <a:latin typeface="NimbusSanL-Bold"/>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dirty="0">
                <a:latin typeface="NimbusSanL-Bold"/>
                <a:ea typeface="Calibri" panose="020F0502020204030204" pitchFamily="34" charset="0"/>
                <a:cs typeface="Times New Roman" panose="02020603050405020304" pitchFamily="18" charset="0"/>
              </a:rPr>
              <a:t>1.   Spiritual and philosophical origins</a:t>
            </a:r>
          </a:p>
          <a:p>
            <a:pPr marL="342900" marR="0" lvl="0" indent="-342900">
              <a:lnSpc>
                <a:spcPct val="107000"/>
              </a:lnSpc>
              <a:spcBef>
                <a:spcPts val="0"/>
              </a:spcBef>
              <a:spcAft>
                <a:spcPts val="0"/>
              </a:spcAft>
              <a:buAutoNum type="arabicPeriod"/>
            </a:pPr>
            <a:endParaRPr lang="en-US" sz="2000" dirty="0">
              <a:latin typeface="NimbusSanL-Bold"/>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dirty="0">
                <a:latin typeface="NimbusSanL-Bold"/>
                <a:ea typeface="Calibri" panose="020F0502020204030204" pitchFamily="34" charset="0"/>
                <a:cs typeface="Times New Roman" panose="02020603050405020304" pitchFamily="18" charset="0"/>
              </a:rPr>
              <a:t>2.   Foundation of healing.  </a:t>
            </a:r>
          </a:p>
          <a:p>
            <a:pPr marR="0" lvl="0">
              <a:lnSpc>
                <a:spcPct val="107000"/>
              </a:lnSpc>
              <a:spcBef>
                <a:spcPts val="0"/>
              </a:spcBef>
              <a:spcAft>
                <a:spcPts val="0"/>
              </a:spcAft>
            </a:pPr>
            <a:endParaRPr lang="en-US" sz="2000" dirty="0">
              <a:latin typeface="NimbusSanL-Bold"/>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AutoNum type="arabicPeriod" startAt="3"/>
            </a:pPr>
            <a:r>
              <a:rPr lang="en-US" sz="2000" dirty="0">
                <a:latin typeface="NimbusSanL-Bold"/>
                <a:ea typeface="Calibri" panose="020F0502020204030204" pitchFamily="34" charset="0"/>
                <a:cs typeface="Times New Roman" panose="02020603050405020304" pitchFamily="18" charset="0"/>
              </a:rPr>
              <a:t>Relationship/trust: “bedside manner;” placebo effect; expectancies; non-verbal presence</a:t>
            </a:r>
          </a:p>
          <a:p>
            <a:pPr marL="342900" marR="0" lvl="0" indent="-342900">
              <a:lnSpc>
                <a:spcPct val="107000"/>
              </a:lnSpc>
              <a:spcBef>
                <a:spcPts val="0"/>
              </a:spcBef>
              <a:spcAft>
                <a:spcPts val="0"/>
              </a:spcAft>
              <a:buAutoNum type="arabicPeriod" startAt="3"/>
            </a:pPr>
            <a:endParaRPr lang="en-US" sz="2000" dirty="0">
              <a:latin typeface="NimbusSanL-Bold"/>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AutoNum type="arabicPeriod" startAt="3"/>
            </a:pPr>
            <a:r>
              <a:rPr lang="en-US" sz="2000" dirty="0">
                <a:latin typeface="NimbusSanL-Bold"/>
                <a:ea typeface="Calibri" panose="020F0502020204030204" pitchFamily="34" charset="0"/>
                <a:cs typeface="Times New Roman" panose="02020603050405020304" pitchFamily="18" charset="0"/>
              </a:rPr>
              <a:t>Ethics often get overridden by system pressures to be efficient, resulting in the trade-off of individualized attention in exchange  for trying to meet the needs of many individuals and having insufficient resources.  Efficiency easily leads to shortcuts and band-aid “symptom reduction.”  (The solution is to increase needed resources --- not find more shortcuts for efficiency.)</a:t>
            </a:r>
          </a:p>
          <a:p>
            <a:pPr marR="0" lvl="0">
              <a:lnSpc>
                <a:spcPct val="107000"/>
              </a:lnSpc>
              <a:spcBef>
                <a:spcPts val="0"/>
              </a:spcBef>
              <a:spcAft>
                <a:spcPts val="0"/>
              </a:spcAft>
            </a:pPr>
            <a:endParaRPr lang="en-US" b="1" dirty="0">
              <a:latin typeface="NimbusSanL-Bold"/>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b="1" dirty="0">
                <a:latin typeface="NimbusSanL-Bold"/>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098396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42CA7AD-30AD-4FE2-B1A6-B4C0E49113A7}"/>
              </a:ext>
            </a:extLst>
          </p:cNvPr>
          <p:cNvSpPr/>
          <p:nvPr/>
        </p:nvSpPr>
        <p:spPr>
          <a:xfrm>
            <a:off x="440651" y="1548056"/>
            <a:ext cx="9577993" cy="4832092"/>
          </a:xfrm>
          <a:prstGeom prst="rect">
            <a:avLst/>
          </a:prstGeom>
        </p:spPr>
        <p:txBody>
          <a:bodyPr wrap="square">
            <a:spAutoFit/>
          </a:bodyPr>
          <a:lstStyle/>
          <a:p>
            <a:r>
              <a:rPr lang="en-US" sz="2800" b="1" dirty="0">
                <a:latin typeface="NimbusSanL-Bold"/>
              </a:rPr>
              <a:t>System trauma; Peer Supporter decision-making; Burnout</a:t>
            </a:r>
          </a:p>
          <a:p>
            <a:endParaRPr lang="en-US" sz="2800" b="1" dirty="0">
              <a:latin typeface="NimbusSanL-Bold"/>
            </a:endParaRPr>
          </a:p>
          <a:p>
            <a:r>
              <a:rPr lang="en-US" sz="2800" dirty="0">
                <a:latin typeface="NimbusSanL-Bold"/>
              </a:rPr>
              <a:t>System trauma:</a:t>
            </a:r>
          </a:p>
          <a:p>
            <a:endParaRPr lang="en-US" sz="2800" dirty="0">
              <a:latin typeface="NimbusSanL-Bold"/>
            </a:endParaRPr>
          </a:p>
          <a:p>
            <a:r>
              <a:rPr lang="en-US" sz="2800" dirty="0">
                <a:latin typeface="NimbusSanL-Bold"/>
              </a:rPr>
              <a:t>Attempting to meet individuals’ needs with insufficient resources</a:t>
            </a:r>
          </a:p>
          <a:p>
            <a:r>
              <a:rPr lang="en-US" sz="2800" dirty="0">
                <a:latin typeface="NimbusSanL-Bold"/>
              </a:rPr>
              <a:t>cannot be sustained in a healthy way and can easily traumatize.  Using coercion to force shortcuts while not increasing the needed resources will only add to the trauma.</a:t>
            </a:r>
          </a:p>
          <a:p>
            <a:endParaRPr lang="en-US" sz="2800" dirty="0">
              <a:latin typeface="NimbusSanL-Bold"/>
            </a:endParaRPr>
          </a:p>
          <a:p>
            <a:endParaRPr lang="en-US" sz="2800" dirty="0">
              <a:latin typeface="NimbusSanL-Bold"/>
            </a:endParaRPr>
          </a:p>
          <a:p>
            <a:endParaRPr lang="en-US" sz="2800" dirty="0"/>
          </a:p>
        </p:txBody>
      </p:sp>
    </p:spTree>
    <p:extLst>
      <p:ext uri="{BB962C8B-B14F-4D97-AF65-F5344CB8AC3E}">
        <p14:creationId xmlns:p14="http://schemas.microsoft.com/office/powerpoint/2010/main" val="537958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EE75CF4-B610-4AB6-89B8-E0FC38C9351A}"/>
              </a:ext>
            </a:extLst>
          </p:cNvPr>
          <p:cNvSpPr/>
          <p:nvPr/>
        </p:nvSpPr>
        <p:spPr>
          <a:xfrm>
            <a:off x="583095" y="812899"/>
            <a:ext cx="8931966" cy="5663089"/>
          </a:xfrm>
          <a:prstGeom prst="rect">
            <a:avLst/>
          </a:prstGeom>
        </p:spPr>
        <p:txBody>
          <a:bodyPr wrap="square">
            <a:spAutoFit/>
          </a:bodyPr>
          <a:lstStyle/>
          <a:p>
            <a:r>
              <a:rPr lang="en-US" sz="2800" b="1" dirty="0">
                <a:latin typeface="NimbusSanL-Bold"/>
              </a:rPr>
              <a:t>System trauma; Peer Supporter decision-making; Burnout (cont’d)</a:t>
            </a:r>
          </a:p>
          <a:p>
            <a:endParaRPr lang="en-US" dirty="0">
              <a:latin typeface="NimbusSanL-Bold"/>
            </a:endParaRPr>
          </a:p>
          <a:p>
            <a:r>
              <a:rPr lang="en-US" sz="2400" dirty="0">
                <a:latin typeface="NimbusSanL-Bold"/>
              </a:rPr>
              <a:t>Peer Supporter decision-making:</a:t>
            </a:r>
          </a:p>
          <a:p>
            <a:endParaRPr lang="en-US" sz="2400" dirty="0">
              <a:latin typeface="NimbusSanL-Bold"/>
            </a:endParaRPr>
          </a:p>
          <a:p>
            <a:r>
              <a:rPr lang="en-US" sz="2400" dirty="0">
                <a:latin typeface="NimbusSanL-Bold"/>
              </a:rPr>
              <a:t>Many Peer Supporters are trauma victims.  Many consumers are trauma victims.  Our mental health systems can be trauma-activating and trauma-producing.  </a:t>
            </a:r>
          </a:p>
          <a:p>
            <a:endParaRPr lang="en-US" sz="2400" dirty="0">
              <a:latin typeface="NimbusSanL-Bold"/>
            </a:endParaRPr>
          </a:p>
          <a:p>
            <a:r>
              <a:rPr lang="en-US" sz="2400" dirty="0">
                <a:latin typeface="NimbusSanL-Bold"/>
              </a:rPr>
              <a:t>Peer Supporter decision-making can be influenced by fight/flight/freeze histories.  If systems rigidly require that Peer Supporters support system efficiency instead of consumer self-determination and human rights, Peer Supporters must first maintain their own wellness to avoid the fight/flight/freeze tendencies and a lapse into system burnout.</a:t>
            </a:r>
          </a:p>
        </p:txBody>
      </p:sp>
    </p:spTree>
    <p:extLst>
      <p:ext uri="{BB962C8B-B14F-4D97-AF65-F5344CB8AC3E}">
        <p14:creationId xmlns:p14="http://schemas.microsoft.com/office/powerpoint/2010/main" val="3627864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3738A77-A38D-4D59-9051-1E2F74E3F1CC}"/>
              </a:ext>
            </a:extLst>
          </p:cNvPr>
          <p:cNvSpPr/>
          <p:nvPr/>
        </p:nvSpPr>
        <p:spPr>
          <a:xfrm>
            <a:off x="654334" y="735955"/>
            <a:ext cx="8900483" cy="5816977"/>
          </a:xfrm>
          <a:prstGeom prst="rect">
            <a:avLst/>
          </a:prstGeom>
        </p:spPr>
        <p:txBody>
          <a:bodyPr wrap="square">
            <a:spAutoFit/>
          </a:bodyPr>
          <a:lstStyle/>
          <a:p>
            <a:r>
              <a:rPr lang="en-US" sz="2800" b="1" dirty="0">
                <a:latin typeface="NimbusSanL-Bold"/>
              </a:rPr>
              <a:t>System trauma; Peer Supporter decision-making; Burnout cont’d)</a:t>
            </a:r>
          </a:p>
          <a:p>
            <a:endParaRPr lang="en-US" sz="2800" b="1" dirty="0">
              <a:latin typeface="NimbusSanL-Bold"/>
            </a:endParaRPr>
          </a:p>
          <a:p>
            <a:r>
              <a:rPr lang="en-US" sz="2400" dirty="0">
                <a:latin typeface="NimbusSanL-Bold"/>
              </a:rPr>
              <a:t>Burnout:</a:t>
            </a:r>
          </a:p>
          <a:p>
            <a:endParaRPr lang="en-US" sz="2400" dirty="0">
              <a:latin typeface="NimbusSanL-Bold"/>
            </a:endParaRPr>
          </a:p>
          <a:p>
            <a:r>
              <a:rPr lang="en-US" sz="2400" dirty="0">
                <a:latin typeface="NimbusSanL-Bold"/>
              </a:rPr>
              <a:t>Burnout occurs when a person or system persists with trying to meet more needs than what they have resources for. </a:t>
            </a:r>
          </a:p>
          <a:p>
            <a:endParaRPr lang="en-US" sz="2400" dirty="0">
              <a:latin typeface="NimbusSanL-Bold"/>
            </a:endParaRPr>
          </a:p>
          <a:p>
            <a:r>
              <a:rPr lang="en-US" sz="2400" dirty="0">
                <a:latin typeface="NimbusSanL-Bold"/>
              </a:rPr>
              <a:t>Burnout appears in various ways.  For individuals, loss of: energy; concentration; job satisfaction; hope; trust; patience; etc.  In systems, the evidence of: rigid demands; unwillingness to receive objective criticism; blaming employees; cynicism about the mission of their organization; justifying organizational requirements by saying that “we have to because ______ says so,” instead of basing decisions on practice standards and ethical principles; etc.</a:t>
            </a:r>
          </a:p>
        </p:txBody>
      </p:sp>
    </p:spTree>
    <p:extLst>
      <p:ext uri="{BB962C8B-B14F-4D97-AF65-F5344CB8AC3E}">
        <p14:creationId xmlns:p14="http://schemas.microsoft.com/office/powerpoint/2010/main" val="1462614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409D51D-7808-44AF-AC0C-6FC61959B682}"/>
              </a:ext>
            </a:extLst>
          </p:cNvPr>
          <p:cNvSpPr/>
          <p:nvPr/>
        </p:nvSpPr>
        <p:spPr>
          <a:xfrm>
            <a:off x="622852" y="0"/>
            <a:ext cx="9766852" cy="7725192"/>
          </a:xfrm>
          <a:prstGeom prst="rect">
            <a:avLst/>
          </a:prstGeom>
        </p:spPr>
        <p:txBody>
          <a:bodyPr wrap="square">
            <a:spAutoFit/>
          </a:bodyPr>
          <a:lstStyle/>
          <a:p>
            <a:pPr algn="ctr"/>
            <a:r>
              <a:rPr lang="en-US" sz="2800" b="1" u="sng" dirty="0"/>
              <a:t>PERSONAL STRENGTHS, AND SCENARIO</a:t>
            </a:r>
          </a:p>
          <a:p>
            <a:endParaRPr lang="en-US" sz="2800" dirty="0"/>
          </a:p>
          <a:p>
            <a:r>
              <a:rPr lang="en-US" sz="2400" b="1" dirty="0"/>
              <a:t>Personal Strengths:</a:t>
            </a:r>
          </a:p>
          <a:p>
            <a:endParaRPr lang="en-US" sz="2400" b="1" dirty="0"/>
          </a:p>
          <a:p>
            <a:r>
              <a:rPr lang="en-US" sz="2400" dirty="0"/>
              <a:t>Identify one personal </a:t>
            </a:r>
            <a:r>
              <a:rPr lang="en-US" sz="2400"/>
              <a:t>strength related to </a:t>
            </a:r>
            <a:r>
              <a:rPr lang="en-US" sz="2400" dirty="0"/>
              <a:t>each of two Recovery Principles which support your work effectiveness as a Peer Supporter.</a:t>
            </a:r>
          </a:p>
          <a:p>
            <a:endParaRPr lang="en-US" sz="2400" dirty="0"/>
          </a:p>
          <a:p>
            <a:r>
              <a:rPr lang="en-US" sz="2400" b="1" dirty="0"/>
              <a:t>Scenario:</a:t>
            </a:r>
          </a:p>
          <a:p>
            <a:endParaRPr lang="en-US" sz="2400" b="1" dirty="0"/>
          </a:p>
          <a:p>
            <a:r>
              <a:rPr lang="en-US" sz="2400" dirty="0"/>
              <a:t>The person with whom you have provided Peer Support no longer wants to use their current medication because it inhibits their sexual desire and performance.  Their psychiatrist strongly believes that this medication, after failures of all past medications, needs to be maintained to help the person avoid “psychosis” like in the past, and wants you to help convince the “patient” that the current medication is in their best interests.  Identify a possible response to:  the psychiatrist; the person you are serving; your supervisor; and the Chairperson of the organization’s Ethics Committee you sit on.</a:t>
            </a:r>
          </a:p>
          <a:p>
            <a:endParaRPr lang="en-US" sz="2800" dirty="0"/>
          </a:p>
          <a:p>
            <a:endParaRPr lang="en-US" sz="2800" dirty="0"/>
          </a:p>
        </p:txBody>
      </p:sp>
    </p:spTree>
    <p:extLst>
      <p:ext uri="{BB962C8B-B14F-4D97-AF65-F5344CB8AC3E}">
        <p14:creationId xmlns:p14="http://schemas.microsoft.com/office/powerpoint/2010/main" val="2210549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644D1EF-4DB6-4209-8A55-C7B4768FE782}"/>
              </a:ext>
            </a:extLst>
          </p:cNvPr>
          <p:cNvSpPr/>
          <p:nvPr/>
        </p:nvSpPr>
        <p:spPr>
          <a:xfrm>
            <a:off x="503584" y="198783"/>
            <a:ext cx="9568069" cy="7417415"/>
          </a:xfrm>
          <a:prstGeom prst="rect">
            <a:avLst/>
          </a:prstGeom>
        </p:spPr>
        <p:txBody>
          <a:bodyPr wrap="square">
            <a:spAutoFit/>
          </a:bodyPr>
          <a:lstStyle/>
          <a:p>
            <a:r>
              <a:rPr lang="en-US" sz="2800" b="1" dirty="0">
                <a:latin typeface="NimbusSanL-Bold"/>
              </a:rPr>
              <a:t>Options for Maintaining Wellness in a Trauma-Inducing Setting</a:t>
            </a:r>
          </a:p>
          <a:p>
            <a:endParaRPr lang="en-US" sz="2800" b="1" dirty="0">
              <a:latin typeface="NimbusSanL-Bold"/>
            </a:endParaRPr>
          </a:p>
          <a:p>
            <a:r>
              <a:rPr lang="en-US" sz="2800" dirty="0">
                <a:latin typeface="NimbusSanL-Bold"/>
              </a:rPr>
              <a:t>Wellness is not an option, but an imperative for doing our work well.  It keeps us healthy instead of just “surviving” until burnout hits.  Based on our own Recovery Principles and Peer values, we live/model our recovery practice instead of just supporting Recovery in others.  Our practice is founded on mutuality and relationship, not on being a therapy “expert.”</a:t>
            </a:r>
          </a:p>
          <a:p>
            <a:endParaRPr lang="en-US" sz="2800" dirty="0">
              <a:latin typeface="NimbusSanL-Bold"/>
            </a:endParaRPr>
          </a:p>
          <a:p>
            <a:r>
              <a:rPr lang="en-US" sz="2800" dirty="0">
                <a:latin typeface="NimbusSanL-Bold"/>
              </a:rPr>
              <a:t>1. Understand compromise, and that a temporary trade-off of a higher value is sometimes necessary.  However, the “how much,” “for how long,” “for/with whom,” and “under what circumstances” factors in the compromise </a:t>
            </a:r>
            <a:r>
              <a:rPr lang="en-US" sz="2800" u="sng" dirty="0">
                <a:latin typeface="NimbusSanL-Bold"/>
              </a:rPr>
              <a:t>must</a:t>
            </a:r>
            <a:r>
              <a:rPr lang="en-US" sz="2800" dirty="0">
                <a:latin typeface="NimbusSanL-Bold"/>
              </a:rPr>
              <a:t> be defined and used as a measure for deciding if a situation is still potentially healthy.</a:t>
            </a:r>
          </a:p>
          <a:p>
            <a:pPr marL="514350" indent="-514350">
              <a:buAutoNum type="arabicPeriod"/>
            </a:pPr>
            <a:endParaRPr lang="en-US" sz="2800" dirty="0">
              <a:latin typeface="NimbusSanL-Bold"/>
            </a:endParaRPr>
          </a:p>
          <a:p>
            <a:pPr marL="514350" indent="-514350">
              <a:buAutoNum type="arabicPeriod"/>
            </a:pPr>
            <a:endParaRPr lang="en-US" sz="2800" dirty="0">
              <a:latin typeface="NimbusSanL-Bold"/>
            </a:endParaRPr>
          </a:p>
        </p:txBody>
      </p:sp>
    </p:spTree>
    <p:extLst>
      <p:ext uri="{BB962C8B-B14F-4D97-AF65-F5344CB8AC3E}">
        <p14:creationId xmlns:p14="http://schemas.microsoft.com/office/powerpoint/2010/main" val="3965465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37F6F63-194E-441E-9B69-C6C3E8B85A77}"/>
              </a:ext>
            </a:extLst>
          </p:cNvPr>
          <p:cNvSpPr/>
          <p:nvPr/>
        </p:nvSpPr>
        <p:spPr>
          <a:xfrm>
            <a:off x="541361" y="554142"/>
            <a:ext cx="9517039" cy="6124754"/>
          </a:xfrm>
          <a:prstGeom prst="rect">
            <a:avLst/>
          </a:prstGeom>
        </p:spPr>
        <p:txBody>
          <a:bodyPr wrap="square">
            <a:spAutoFit/>
          </a:bodyPr>
          <a:lstStyle/>
          <a:p>
            <a:r>
              <a:rPr lang="en-US" sz="2800" b="1" dirty="0">
                <a:latin typeface="NimbusSanL-Bold"/>
              </a:rPr>
              <a:t>Options for Maintaining Wellness in a Trauma-Inducing Setting</a:t>
            </a:r>
          </a:p>
          <a:p>
            <a:endParaRPr lang="en-US" sz="2800" b="1" dirty="0">
              <a:latin typeface="NimbusSanL-Bold"/>
            </a:endParaRPr>
          </a:p>
          <a:p>
            <a:pPr marL="514350" indent="-514350">
              <a:buAutoNum type="arabicPeriod" startAt="2"/>
            </a:pPr>
            <a:r>
              <a:rPr lang="en-US" sz="2800" dirty="0">
                <a:latin typeface="NimbusSanL-Bold"/>
              </a:rPr>
              <a:t>Become involved with decision-making committees or advisory groups as a way to retain some sense of control and influence in your setting.  </a:t>
            </a:r>
          </a:p>
          <a:p>
            <a:pPr marL="514350" indent="-514350">
              <a:buAutoNum type="arabicPeriod" startAt="2"/>
            </a:pPr>
            <a:endParaRPr lang="en-US" sz="2800" dirty="0">
              <a:latin typeface="NimbusSanL-Bold"/>
            </a:endParaRPr>
          </a:p>
          <a:p>
            <a:pPr marL="514350" indent="-514350">
              <a:buAutoNum type="arabicPeriod" startAt="2"/>
            </a:pPr>
            <a:r>
              <a:rPr lang="en-US" sz="2800" dirty="0">
                <a:latin typeface="NimbusSanL-Bold"/>
              </a:rPr>
              <a:t>Remind yourself that the system you are in has trauma as an inherent risk, and that many administrators and employees may be at different levels of trauma response.  They, like you and the persons you serve, need compassion while always deserving personal respect and dignity.  We cannot fall into a rationale that since the other person has disrespected us, some disrespect towards them is alright.  Just another sign of our burnout.</a:t>
            </a:r>
          </a:p>
        </p:txBody>
      </p:sp>
    </p:spTree>
    <p:extLst>
      <p:ext uri="{BB962C8B-B14F-4D97-AF65-F5344CB8AC3E}">
        <p14:creationId xmlns:p14="http://schemas.microsoft.com/office/powerpoint/2010/main" val="23994613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3A3F09C-6FBF-4147-BB4A-6FD908CE923E}"/>
              </a:ext>
            </a:extLst>
          </p:cNvPr>
          <p:cNvSpPr/>
          <p:nvPr/>
        </p:nvSpPr>
        <p:spPr>
          <a:xfrm>
            <a:off x="463826" y="610136"/>
            <a:ext cx="9607826" cy="6247864"/>
          </a:xfrm>
          <a:prstGeom prst="rect">
            <a:avLst/>
          </a:prstGeom>
        </p:spPr>
        <p:txBody>
          <a:bodyPr wrap="square">
            <a:spAutoFit/>
          </a:bodyPr>
          <a:lstStyle/>
          <a:p>
            <a:r>
              <a:rPr lang="en-US" sz="2800" b="1" dirty="0">
                <a:latin typeface="NimbusSanL-Bold"/>
              </a:rPr>
              <a:t>Options for Maintaining Wellness in a Trauma-Inducing Setting</a:t>
            </a:r>
          </a:p>
          <a:p>
            <a:endParaRPr lang="en-US" dirty="0">
              <a:latin typeface="NimbusSanL-Bold"/>
            </a:endParaRPr>
          </a:p>
          <a:p>
            <a:pPr marL="342900" indent="-342900">
              <a:buAutoNum type="arabicPeriod" startAt="4"/>
            </a:pPr>
            <a:r>
              <a:rPr lang="en-US" sz="2800" dirty="0">
                <a:latin typeface="NimbusSanL-Bold"/>
              </a:rPr>
              <a:t>Retain a strengths-base orientation to your communications and negotiations with others.  Focusing on strengths and even the smallest of positive actions feels good to the receiver and the giver.  </a:t>
            </a:r>
          </a:p>
          <a:p>
            <a:pPr marL="342900" indent="-342900">
              <a:buAutoNum type="arabicPeriod" startAt="4"/>
            </a:pPr>
            <a:endParaRPr lang="en-US" sz="2800" dirty="0">
              <a:latin typeface="NimbusSanL-Bold"/>
            </a:endParaRPr>
          </a:p>
          <a:p>
            <a:pPr marL="342900" indent="-342900">
              <a:buAutoNum type="arabicPeriod" startAt="4"/>
            </a:pPr>
            <a:r>
              <a:rPr lang="en-US" sz="2800" dirty="0">
                <a:latin typeface="NimbusSanL-Bold"/>
              </a:rPr>
              <a:t>When a work situation is becoming toxic to wellness, think about using some personal time to provide some support in a healthier environment.  This can keep you anchored in the reality that your principles are valid and health-producing.  You can do this until your organization begins its own recovery process, or until you find another direction to go for employment.</a:t>
            </a:r>
          </a:p>
          <a:p>
            <a:pPr marL="342900" indent="-342900">
              <a:buAutoNum type="arabicPeriod" startAt="4"/>
            </a:pPr>
            <a:endParaRPr lang="en-US" dirty="0">
              <a:latin typeface="NimbusSanL-Bold"/>
            </a:endParaRPr>
          </a:p>
        </p:txBody>
      </p:sp>
    </p:spTree>
    <p:extLst>
      <p:ext uri="{BB962C8B-B14F-4D97-AF65-F5344CB8AC3E}">
        <p14:creationId xmlns:p14="http://schemas.microsoft.com/office/powerpoint/2010/main" val="3653382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0B4B8-92EB-4600-B37A-C9D557127FBB}"/>
              </a:ext>
            </a:extLst>
          </p:cNvPr>
          <p:cNvSpPr>
            <a:spLocks noGrp="1"/>
          </p:cNvSpPr>
          <p:nvPr>
            <p:ph type="title" idx="4294967295"/>
          </p:nvPr>
        </p:nvSpPr>
        <p:spPr>
          <a:xfrm>
            <a:off x="0" y="609600"/>
            <a:ext cx="8596313" cy="1320800"/>
          </a:xfrm>
        </p:spPr>
        <p:txBody>
          <a:bodyPr/>
          <a:lstStyle/>
          <a:p>
            <a:pPr algn="ctr"/>
            <a:r>
              <a:rPr lang="en-US" dirty="0">
                <a:solidFill>
                  <a:schemeClr val="tx1"/>
                </a:solidFill>
              </a:rPr>
              <a:t>Outline</a:t>
            </a:r>
          </a:p>
        </p:txBody>
      </p:sp>
      <p:sp>
        <p:nvSpPr>
          <p:cNvPr id="3" name="Content Placeholder 2">
            <a:extLst>
              <a:ext uri="{FF2B5EF4-FFF2-40B4-BE49-F238E27FC236}">
                <a16:creationId xmlns:a16="http://schemas.microsoft.com/office/drawing/2014/main" id="{F571B222-4E23-4BCE-893E-ABCBAD6E8EB5}"/>
              </a:ext>
            </a:extLst>
          </p:cNvPr>
          <p:cNvSpPr>
            <a:spLocks noGrp="1"/>
          </p:cNvSpPr>
          <p:nvPr>
            <p:ph idx="4294967295"/>
          </p:nvPr>
        </p:nvSpPr>
        <p:spPr>
          <a:xfrm>
            <a:off x="1497495" y="1630018"/>
            <a:ext cx="8017565" cy="4412008"/>
          </a:xfrm>
        </p:spPr>
        <p:txBody>
          <a:bodyPr>
            <a:normAutofit fontScale="92500" lnSpcReduction="10000"/>
          </a:bodyPr>
          <a:lstStyle/>
          <a:p>
            <a:pPr marL="0" indent="0">
              <a:buNone/>
            </a:pPr>
            <a:r>
              <a:rPr lang="en-US" dirty="0"/>
              <a:t>    	I.	</a:t>
            </a:r>
            <a:r>
              <a:rPr lang="en-US" sz="2400" dirty="0">
                <a:latin typeface="NimbusSanL-Bold"/>
              </a:rPr>
              <a:t>Introduction</a:t>
            </a:r>
          </a:p>
          <a:p>
            <a:pPr marL="0" indent="0">
              <a:buNone/>
            </a:pPr>
            <a:r>
              <a:rPr lang="en-US" sz="2400" dirty="0">
                <a:latin typeface="NimbusSanL-Bold"/>
              </a:rPr>
              <a:t>	II.	Overview; Rationale;  Assumptions</a:t>
            </a:r>
          </a:p>
          <a:p>
            <a:pPr marL="0" indent="0">
              <a:buNone/>
            </a:pPr>
            <a:r>
              <a:rPr lang="en-US" sz="2400" dirty="0">
                <a:latin typeface="NimbusSanL-Bold"/>
              </a:rPr>
              <a:t>	III.	Role of Peer Supporter</a:t>
            </a:r>
          </a:p>
          <a:p>
            <a:pPr marL="0" indent="0">
              <a:buNone/>
            </a:pPr>
            <a:r>
              <a:rPr lang="en-US" sz="2400" dirty="0">
                <a:latin typeface="NimbusSanL-Bold"/>
              </a:rPr>
              <a:t>	IV.	History of Ethics in Helping Professions</a:t>
            </a:r>
          </a:p>
          <a:p>
            <a:pPr marL="0" indent="0">
              <a:buNone/>
            </a:pPr>
            <a:r>
              <a:rPr lang="en-US" sz="2400" dirty="0">
                <a:latin typeface="NimbusSanL-Bold"/>
              </a:rPr>
              <a:t>	V.	Recovery Principles</a:t>
            </a:r>
          </a:p>
          <a:p>
            <a:pPr marL="0" indent="0">
              <a:buNone/>
            </a:pPr>
            <a:r>
              <a:rPr lang="en-US" sz="2400" dirty="0">
                <a:latin typeface="NimbusSanL-Bold"/>
              </a:rPr>
              <a:t>	VI. 	National Practice Guidelines</a:t>
            </a:r>
          </a:p>
          <a:p>
            <a:pPr marL="0" indent="0">
              <a:buNone/>
            </a:pPr>
            <a:r>
              <a:rPr lang="en-US" sz="2400" dirty="0">
                <a:latin typeface="NimbusSanL-Bold"/>
              </a:rPr>
              <a:t>	VII.	System trauma; Peer Supporter decision-making; Burnout</a:t>
            </a:r>
          </a:p>
          <a:p>
            <a:pPr marL="0" indent="0">
              <a:buNone/>
            </a:pPr>
            <a:r>
              <a:rPr lang="en-US" sz="2400" dirty="0">
                <a:latin typeface="NimbusSanL-Bold"/>
              </a:rPr>
              <a:t>	VIII.	Scenario – Practice Application of Ethics to System Challenge</a:t>
            </a:r>
          </a:p>
          <a:p>
            <a:pPr marL="0" indent="0">
              <a:buNone/>
            </a:pPr>
            <a:r>
              <a:rPr lang="en-US" sz="2400" dirty="0">
                <a:latin typeface="NimbusSanL-Bold"/>
              </a:rPr>
              <a:t>	IX.	Recommendations/Audience Suggestions for Creating 				System	Support for the Peer Role and Recovery</a:t>
            </a:r>
          </a:p>
          <a:p>
            <a:endParaRPr lang="en-US" dirty="0"/>
          </a:p>
        </p:txBody>
      </p:sp>
    </p:spTree>
    <p:extLst>
      <p:ext uri="{BB962C8B-B14F-4D97-AF65-F5344CB8AC3E}">
        <p14:creationId xmlns:p14="http://schemas.microsoft.com/office/powerpoint/2010/main" val="1348421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E146925-D981-4931-9E4C-A5072E11EF54}"/>
              </a:ext>
            </a:extLst>
          </p:cNvPr>
          <p:cNvSpPr/>
          <p:nvPr/>
        </p:nvSpPr>
        <p:spPr>
          <a:xfrm>
            <a:off x="1537252" y="718516"/>
            <a:ext cx="7566991" cy="5677516"/>
          </a:xfrm>
          <a:prstGeom prst="rect">
            <a:avLst/>
          </a:prstGeom>
        </p:spPr>
        <p:txBody>
          <a:bodyPr wrap="square">
            <a:spAutoFit/>
          </a:bodyPr>
          <a:lstStyle/>
          <a:p>
            <a:pPr>
              <a:lnSpc>
                <a:spcPct val="107000"/>
              </a:lnSpc>
            </a:pPr>
            <a:r>
              <a:rPr lang="en-US" sz="3200" b="1" dirty="0">
                <a:latin typeface="NimbusSanL-Bold"/>
                <a:ea typeface="Calibri" panose="020F0502020204030204" pitchFamily="34" charset="0"/>
                <a:cs typeface="NimbusSanL-Bold"/>
              </a:rPr>
              <a:t>After attending this workshop</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3200" b="1" dirty="0">
                <a:latin typeface="NimbusSanL-Bold"/>
                <a:ea typeface="Calibri" panose="020F0502020204030204" pitchFamily="34" charset="0"/>
                <a:cs typeface="NimbusSanL-Bold"/>
              </a:rPr>
              <a:t>participants will be able to:</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dirty="0">
                <a:latin typeface="NimbusSanL-Regu"/>
                <a:ea typeface="Calibri" panose="020F0502020204030204" pitchFamily="34" charset="0"/>
                <a:cs typeface="NimbusSanL-Regu"/>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400" dirty="0">
                <a:latin typeface="NimbusSanL-Regu"/>
                <a:ea typeface="Calibri" panose="020F0502020204030204" pitchFamily="34" charset="0"/>
                <a:cs typeface="NimbusSanL-Regu"/>
              </a:rPr>
              <a:t>Identify two of their personal strengths which inherently support the ethics and</a:t>
            </a: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dirty="0">
                <a:latin typeface="NimbusSanL-Regu"/>
                <a:ea typeface="Calibri" panose="020F0502020204030204" pitchFamily="34" charset="0"/>
                <a:cs typeface="NimbusSanL-Regu"/>
              </a:rPr>
              <a:t>values necessary for Peer Support effectiveness.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400" dirty="0">
                <a:latin typeface="NimbusSanL-Regu"/>
                <a:ea typeface="Calibri" panose="020F0502020204030204" pitchFamily="34" charset="0"/>
                <a:cs typeface="NimbusSanL-Regu"/>
              </a:rPr>
              <a:t>Proactively and non-defensively communicate two National Practice Standards/Recovery Principles</a:t>
            </a: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dirty="0">
                <a:latin typeface="NimbusSanL-Regu"/>
                <a:ea typeface="Calibri" panose="020F0502020204030204" pitchFamily="34" charset="0"/>
                <a:cs typeface="NimbusSanL-Regu"/>
              </a:rPr>
              <a:t>which require them to always support a person's right to self-determination for</a:t>
            </a: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dirty="0">
                <a:latin typeface="NimbusSanL-Regu"/>
                <a:ea typeface="Calibri" panose="020F0502020204030204" pitchFamily="34" charset="0"/>
                <a:cs typeface="NimbusSanL-Regu"/>
              </a:rPr>
              <a:t>affecting wellness.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400" dirty="0">
                <a:latin typeface="NimbusSanL-Regu"/>
                <a:ea typeface="Calibri" panose="020F0502020204030204" pitchFamily="34" charset="0"/>
                <a:cs typeface="NimbusSanL-Regu"/>
              </a:rPr>
              <a:t>Make two contributions to system operations which will support their required</a:t>
            </a: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dirty="0">
                <a:latin typeface="NimbusSanL-Regu"/>
                <a:ea typeface="Calibri" panose="020F0502020204030204" pitchFamily="34" charset="0"/>
                <a:cs typeface="NimbusSanL-Regu"/>
              </a:rPr>
              <a:t>adherence to National Practice Standards/Recovery Principles.</a:t>
            </a:r>
            <a:endParaRPr lang="en-US" sz="2400" b="1" dirty="0">
              <a:latin typeface="NimbusSanL-Bold"/>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b="1" dirty="0">
              <a:effectLst/>
              <a:latin typeface="NimbusSanL-Bold"/>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99815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5C1843B-CECC-4043-91F6-CFF1753E61D9}"/>
              </a:ext>
            </a:extLst>
          </p:cNvPr>
          <p:cNvSpPr/>
          <p:nvPr/>
        </p:nvSpPr>
        <p:spPr>
          <a:xfrm>
            <a:off x="1232452" y="1051298"/>
            <a:ext cx="6692348" cy="4755404"/>
          </a:xfrm>
          <a:prstGeom prst="rect">
            <a:avLst/>
          </a:prstGeom>
        </p:spPr>
        <p:txBody>
          <a:bodyPr wrap="square">
            <a:spAutoFit/>
          </a:bodyPr>
          <a:lstStyle/>
          <a:p>
            <a:pPr marR="0" lvl="0">
              <a:lnSpc>
                <a:spcPct val="107000"/>
              </a:lnSpc>
              <a:spcBef>
                <a:spcPts val="0"/>
              </a:spcBef>
              <a:spcAft>
                <a:spcPts val="0"/>
              </a:spcAft>
            </a:pPr>
            <a:r>
              <a:rPr lang="en-US" sz="3200" b="1" dirty="0">
                <a:latin typeface="NimbusSanL-Bold"/>
                <a:ea typeface="Calibri" panose="020F0502020204030204" pitchFamily="34" charset="0"/>
                <a:cs typeface="Times New Roman" panose="02020603050405020304" pitchFamily="18" charset="0"/>
              </a:rPr>
              <a:t>Rationale/Assumptions:</a:t>
            </a:r>
          </a:p>
          <a:p>
            <a:pPr marR="0" lvl="0">
              <a:lnSpc>
                <a:spcPct val="107000"/>
              </a:lnSpc>
              <a:spcBef>
                <a:spcPts val="0"/>
              </a:spcBef>
              <a:spcAft>
                <a:spcPts val="0"/>
              </a:spcAft>
            </a:pPr>
            <a:endParaRPr lang="en-US" b="1" dirty="0">
              <a:latin typeface="NimbusSanL-Bold"/>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400" dirty="0">
                <a:latin typeface="NimbusSanL-Bold"/>
                <a:ea typeface="Calibri" panose="020F0502020204030204" pitchFamily="34" charset="0"/>
                <a:cs typeface="Times New Roman" panose="02020603050405020304" pitchFamily="18" charset="0"/>
              </a:rPr>
              <a:t>1. Research over the years has consistently shown that the most powerful factor affecting one person’s ability to assist another person is the quality of the relationship and its ability to create trust.</a:t>
            </a:r>
          </a:p>
          <a:p>
            <a:pPr marR="0" lvl="0">
              <a:lnSpc>
                <a:spcPct val="107000"/>
              </a:lnSpc>
              <a:spcBef>
                <a:spcPts val="0"/>
              </a:spcBef>
              <a:spcAft>
                <a:spcPts val="0"/>
              </a:spcAft>
            </a:pPr>
            <a:endParaRPr lang="en-US" sz="2400" dirty="0">
              <a:latin typeface="NimbusSanL-Bold"/>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400" dirty="0">
                <a:latin typeface="NimbusSanL-Bold"/>
                <a:ea typeface="Calibri" panose="020F0502020204030204" pitchFamily="34" charset="0"/>
                <a:cs typeface="Times New Roman" panose="02020603050405020304" pitchFamily="18" charset="0"/>
              </a:rPr>
              <a:t>The Peer role is based solely on the power of relationship, thus increasing their potential power for helping a person find and maintain wellness.</a:t>
            </a:r>
          </a:p>
          <a:p>
            <a:pPr marL="457200" marR="0" lvl="0" indent="-457200">
              <a:lnSpc>
                <a:spcPct val="107000"/>
              </a:lnSpc>
              <a:spcBef>
                <a:spcPts val="0"/>
              </a:spcBef>
              <a:spcAft>
                <a:spcPts val="0"/>
              </a:spcAft>
              <a:buAutoNum type="arabicPeriod"/>
            </a:pPr>
            <a:endParaRPr lang="en-US" sz="2400" dirty="0">
              <a:latin typeface="NimbusSanL-Bold"/>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b="1" dirty="0">
              <a:latin typeface="NimbusSanL-Bold"/>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06107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13CC91D-BAB3-4132-A103-9F064EF46308}"/>
              </a:ext>
            </a:extLst>
          </p:cNvPr>
          <p:cNvSpPr/>
          <p:nvPr/>
        </p:nvSpPr>
        <p:spPr>
          <a:xfrm>
            <a:off x="1391477" y="1210439"/>
            <a:ext cx="7699516" cy="4682116"/>
          </a:xfrm>
          <a:prstGeom prst="rect">
            <a:avLst/>
          </a:prstGeom>
        </p:spPr>
        <p:txBody>
          <a:bodyPr wrap="square">
            <a:spAutoFit/>
          </a:bodyPr>
          <a:lstStyle/>
          <a:p>
            <a:pPr marR="0" lvl="0">
              <a:lnSpc>
                <a:spcPct val="107000"/>
              </a:lnSpc>
              <a:spcBef>
                <a:spcPts val="0"/>
              </a:spcBef>
              <a:spcAft>
                <a:spcPts val="0"/>
              </a:spcAft>
            </a:pPr>
            <a:r>
              <a:rPr lang="en-US" sz="2800" b="1" dirty="0">
                <a:latin typeface="NimbusSanL-Bold"/>
                <a:ea typeface="Calibri" panose="020F0502020204030204" pitchFamily="34" charset="0"/>
                <a:cs typeface="Times New Roman" panose="02020603050405020304" pitchFamily="18" charset="0"/>
              </a:rPr>
              <a:t>Rationale/Assumptions (cont’d):</a:t>
            </a:r>
          </a:p>
          <a:p>
            <a:pPr marR="0" lvl="0">
              <a:lnSpc>
                <a:spcPct val="107000"/>
              </a:lnSpc>
              <a:spcBef>
                <a:spcPts val="0"/>
              </a:spcBef>
              <a:spcAft>
                <a:spcPts val="0"/>
              </a:spcAft>
            </a:pPr>
            <a:endParaRPr lang="en-US" sz="2800" b="1" dirty="0">
              <a:latin typeface="NimbusSanL-Bold"/>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AutoNum type="arabicPeriod" startAt="2"/>
            </a:pPr>
            <a:r>
              <a:rPr lang="en-US" sz="2800" dirty="0">
                <a:latin typeface="NimbusSanL-Bold"/>
                <a:ea typeface="Calibri" panose="020F0502020204030204" pitchFamily="34" charset="0"/>
                <a:cs typeface="Times New Roman" panose="02020603050405020304" pitchFamily="18" charset="0"/>
              </a:rPr>
              <a:t>Research has shown that a powerful factor necessary for a trauma victim to find and maintain wellness is that they be allowed control over the entire growth process.  </a:t>
            </a:r>
          </a:p>
          <a:p>
            <a:pPr marL="342900" marR="0" lvl="0" indent="-342900">
              <a:lnSpc>
                <a:spcPct val="107000"/>
              </a:lnSpc>
              <a:spcBef>
                <a:spcPts val="0"/>
              </a:spcBef>
              <a:spcAft>
                <a:spcPts val="0"/>
              </a:spcAft>
              <a:buAutoNum type="arabicPeriod" startAt="2"/>
            </a:pPr>
            <a:endParaRPr lang="en-US" sz="2800" dirty="0">
              <a:latin typeface="NimbusSanL-Bold"/>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800" dirty="0">
                <a:latin typeface="NimbusSanL-Bold"/>
                <a:ea typeface="Calibri" panose="020F0502020204030204" pitchFamily="34" charset="0"/>
                <a:cs typeface="Times New Roman" panose="02020603050405020304" pitchFamily="18" charset="0"/>
              </a:rPr>
              <a:t>The Recovery Principle of Self-Direction is of paramount importance for effectively supporting a person’s search for, and maintenance of, wellness.</a:t>
            </a:r>
          </a:p>
        </p:txBody>
      </p:sp>
    </p:spTree>
    <p:extLst>
      <p:ext uri="{BB962C8B-B14F-4D97-AF65-F5344CB8AC3E}">
        <p14:creationId xmlns:p14="http://schemas.microsoft.com/office/powerpoint/2010/main" val="2846389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50990-BB4A-48A3-911E-C6E75C4D3868}"/>
              </a:ext>
            </a:extLst>
          </p:cNvPr>
          <p:cNvSpPr>
            <a:spLocks noGrp="1"/>
          </p:cNvSpPr>
          <p:nvPr>
            <p:ph type="title" idx="4294967295"/>
          </p:nvPr>
        </p:nvSpPr>
        <p:spPr>
          <a:xfrm>
            <a:off x="1802296" y="0"/>
            <a:ext cx="6202018" cy="914401"/>
          </a:xfrm>
        </p:spPr>
        <p:txBody>
          <a:bodyPr>
            <a:normAutofit fontScale="90000"/>
          </a:bodyPr>
          <a:lstStyle/>
          <a:p>
            <a:pPr algn="ctr"/>
            <a:br>
              <a:rPr lang="en-US" b="1" dirty="0">
                <a:solidFill>
                  <a:srgbClr val="030000"/>
                </a:solidFill>
                <a:latin typeface="TimesNewRomanPS-BoldMT"/>
              </a:rPr>
            </a:br>
            <a:br>
              <a:rPr lang="en-US" b="1" dirty="0">
                <a:solidFill>
                  <a:srgbClr val="030000"/>
                </a:solidFill>
                <a:latin typeface="TimesNewRomanPS-BoldMT"/>
              </a:rPr>
            </a:br>
            <a:r>
              <a:rPr lang="en-US" b="1" dirty="0">
                <a:solidFill>
                  <a:srgbClr val="030000"/>
                </a:solidFill>
                <a:latin typeface="TimesNewRomanPS-BoldMT"/>
              </a:rPr>
              <a:t>Recovery Principle:  </a:t>
            </a:r>
            <a:r>
              <a:rPr lang="en-US" b="1" dirty="0">
                <a:solidFill>
                  <a:srgbClr val="030000"/>
                </a:solidFill>
                <a:latin typeface="NimbusSanL-Bold"/>
              </a:rPr>
              <a:t>Self-Direction</a:t>
            </a:r>
            <a:br>
              <a:rPr lang="en-US" dirty="0">
                <a:solidFill>
                  <a:srgbClr val="030000"/>
                </a:solidFill>
                <a:latin typeface="TimesNewRomanPSMT"/>
              </a:rPr>
            </a:br>
            <a:endParaRPr lang="en-US" dirty="0"/>
          </a:p>
        </p:txBody>
      </p:sp>
      <p:sp>
        <p:nvSpPr>
          <p:cNvPr id="4" name="Rectangle 3">
            <a:extLst>
              <a:ext uri="{FF2B5EF4-FFF2-40B4-BE49-F238E27FC236}">
                <a16:creationId xmlns:a16="http://schemas.microsoft.com/office/drawing/2014/main" id="{FC27385B-8792-4877-8B72-DDD1250CE5EF}"/>
              </a:ext>
            </a:extLst>
          </p:cNvPr>
          <p:cNvSpPr/>
          <p:nvPr/>
        </p:nvSpPr>
        <p:spPr>
          <a:xfrm>
            <a:off x="1046922" y="1822559"/>
            <a:ext cx="8238504" cy="3785652"/>
          </a:xfrm>
          <a:prstGeom prst="rect">
            <a:avLst/>
          </a:prstGeom>
        </p:spPr>
        <p:txBody>
          <a:bodyPr wrap="square">
            <a:spAutoFit/>
          </a:bodyPr>
          <a:lstStyle/>
          <a:p>
            <a:r>
              <a:rPr lang="en-US" sz="2400" dirty="0">
                <a:solidFill>
                  <a:srgbClr val="030000"/>
                </a:solidFill>
                <a:latin typeface="NimbusSanL-Bold"/>
              </a:rPr>
              <a:t>Consumers lead, control, exercise choice over, and determine their own path of recovery by optimizing autonomy, independence, and control of resources to achieve a self determined life. By definition, the recovery process must be self-directed by the individual, who defines his or her own life goals and designs a unique path towards those goals.</a:t>
            </a:r>
          </a:p>
          <a:p>
            <a:endParaRPr lang="en-US" sz="2400" dirty="0">
              <a:solidFill>
                <a:srgbClr val="030000"/>
              </a:solidFill>
              <a:latin typeface="NimbusSanL-Bold"/>
            </a:endParaRPr>
          </a:p>
          <a:p>
            <a:r>
              <a:rPr lang="en-US" sz="2400" dirty="0">
                <a:solidFill>
                  <a:srgbClr val="030000"/>
                </a:solidFill>
                <a:latin typeface="NimbusSanL-Bold"/>
              </a:rPr>
              <a:t>(Thus, this principle moves the support process into the area of human rights and is supported by strong research evidence.  Shery Mead said Intentional Peer Support is social action. )</a:t>
            </a:r>
            <a:endParaRPr lang="en-US" sz="2400" dirty="0">
              <a:latin typeface="NimbusSanL-Bold"/>
            </a:endParaRPr>
          </a:p>
        </p:txBody>
      </p:sp>
    </p:spTree>
    <p:extLst>
      <p:ext uri="{BB962C8B-B14F-4D97-AF65-F5344CB8AC3E}">
        <p14:creationId xmlns:p14="http://schemas.microsoft.com/office/powerpoint/2010/main" val="2548584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B15F6D2-84FC-40F7-AD70-3DC15FA1B98D}"/>
              </a:ext>
            </a:extLst>
          </p:cNvPr>
          <p:cNvSpPr>
            <a:spLocks noGrp="1"/>
          </p:cNvSpPr>
          <p:nvPr>
            <p:ph type="title"/>
          </p:nvPr>
        </p:nvSpPr>
        <p:spPr/>
        <p:txBody>
          <a:bodyPr>
            <a:noAutofit/>
          </a:bodyPr>
          <a:lstStyle/>
          <a:p>
            <a:r>
              <a:rPr lang="en-US" sz="1800" b="1" dirty="0"/>
              <a:t>PRACTICE GUIDELINES</a:t>
            </a:r>
            <a:br>
              <a:rPr lang="en-US" sz="1800" b="1" dirty="0"/>
            </a:br>
            <a:r>
              <a:rPr lang="en-US" sz="1800" dirty="0"/>
              <a:t>With nearly 1,000 peer supporters responding to surveys and participating in focus groups, 12 key values were identified and validated as a basis for this work. Those values include:</a:t>
            </a:r>
          </a:p>
        </p:txBody>
      </p:sp>
      <p:sp>
        <p:nvSpPr>
          <p:cNvPr id="4" name="Text Placeholder 3">
            <a:extLst>
              <a:ext uri="{FF2B5EF4-FFF2-40B4-BE49-F238E27FC236}">
                <a16:creationId xmlns:a16="http://schemas.microsoft.com/office/drawing/2014/main" id="{8A8F32C6-8F28-4E28-BDAB-DDE1B9D9A351}"/>
              </a:ext>
            </a:extLst>
          </p:cNvPr>
          <p:cNvSpPr>
            <a:spLocks noGrp="1"/>
          </p:cNvSpPr>
          <p:nvPr>
            <p:ph type="body" idx="1"/>
          </p:nvPr>
        </p:nvSpPr>
        <p:spPr/>
        <p:txBody>
          <a:bodyPr/>
          <a:lstStyle/>
          <a:p>
            <a:r>
              <a:rPr lang="en-US" b="1" dirty="0"/>
              <a:t>ETHICAL GUIDELINES</a:t>
            </a:r>
            <a:endParaRPr lang="en-US" dirty="0"/>
          </a:p>
        </p:txBody>
      </p:sp>
      <p:sp>
        <p:nvSpPr>
          <p:cNvPr id="5" name="Content Placeholder 4">
            <a:extLst>
              <a:ext uri="{FF2B5EF4-FFF2-40B4-BE49-F238E27FC236}">
                <a16:creationId xmlns:a16="http://schemas.microsoft.com/office/drawing/2014/main" id="{D365D867-F1CC-431A-92D1-5E40E63504AE}"/>
              </a:ext>
            </a:extLst>
          </p:cNvPr>
          <p:cNvSpPr>
            <a:spLocks noGrp="1"/>
          </p:cNvSpPr>
          <p:nvPr>
            <p:ph sz="half" idx="2"/>
          </p:nvPr>
        </p:nvSpPr>
        <p:spPr/>
        <p:txBody>
          <a:bodyPr>
            <a:noAutofit/>
          </a:bodyPr>
          <a:lstStyle/>
          <a:p>
            <a:pPr marL="0" indent="0">
              <a:buNone/>
            </a:pPr>
            <a:endParaRPr lang="en-US" sz="1600" b="1" dirty="0"/>
          </a:p>
          <a:p>
            <a:pPr marL="0" indent="0">
              <a:buNone/>
            </a:pPr>
            <a:r>
              <a:rPr lang="en-US" sz="1600" b="1" dirty="0"/>
              <a:t>	Peer support is voluntary</a:t>
            </a:r>
          </a:p>
          <a:p>
            <a:pPr marL="0" indent="0">
              <a:buNone/>
            </a:pPr>
            <a:r>
              <a:rPr lang="en-US" sz="1600" dirty="0"/>
              <a:t>Recovery is a personal choice. The most basic value of peer support is that people freely choose to give or receive support. Being coerced, forced or pressured is against the nature of genuine peer support. The voluntary nature of peer support makes it easier to build trust and connections with another.</a:t>
            </a:r>
          </a:p>
        </p:txBody>
      </p:sp>
      <p:sp>
        <p:nvSpPr>
          <p:cNvPr id="6" name="Text Placeholder 5">
            <a:extLst>
              <a:ext uri="{FF2B5EF4-FFF2-40B4-BE49-F238E27FC236}">
                <a16:creationId xmlns:a16="http://schemas.microsoft.com/office/drawing/2014/main" id="{A9E65896-CD72-4DBD-9705-09FD9A576B7B}"/>
              </a:ext>
            </a:extLst>
          </p:cNvPr>
          <p:cNvSpPr>
            <a:spLocks noGrp="1"/>
          </p:cNvSpPr>
          <p:nvPr>
            <p:ph type="body" sz="quarter" idx="3"/>
          </p:nvPr>
        </p:nvSpPr>
        <p:spPr/>
        <p:txBody>
          <a:bodyPr/>
          <a:lstStyle/>
          <a:p>
            <a:r>
              <a:rPr lang="en-US" b="1" dirty="0"/>
              <a:t>PRACTICE GUIDELINES</a:t>
            </a:r>
            <a:endParaRPr lang="en-US" dirty="0"/>
          </a:p>
        </p:txBody>
      </p:sp>
      <p:sp>
        <p:nvSpPr>
          <p:cNvPr id="7" name="Content Placeholder 6">
            <a:extLst>
              <a:ext uri="{FF2B5EF4-FFF2-40B4-BE49-F238E27FC236}">
                <a16:creationId xmlns:a16="http://schemas.microsoft.com/office/drawing/2014/main" id="{A865609E-DAA7-423F-8B8C-816CC4C25886}"/>
              </a:ext>
            </a:extLst>
          </p:cNvPr>
          <p:cNvSpPr>
            <a:spLocks noGrp="1"/>
          </p:cNvSpPr>
          <p:nvPr>
            <p:ph sz="quarter" idx="4"/>
          </p:nvPr>
        </p:nvSpPr>
        <p:spPr/>
        <p:txBody>
          <a:bodyPr>
            <a:normAutofit fontScale="25000" lnSpcReduction="20000"/>
          </a:bodyPr>
          <a:lstStyle/>
          <a:p>
            <a:pPr marL="0" indent="0">
              <a:buNone/>
            </a:pPr>
            <a:r>
              <a:rPr lang="en-US" sz="2600" b="1" dirty="0"/>
              <a:t>	</a:t>
            </a:r>
          </a:p>
          <a:p>
            <a:pPr marL="0" indent="0">
              <a:buNone/>
            </a:pPr>
            <a:r>
              <a:rPr lang="en-US" sz="6400" b="1" dirty="0"/>
              <a:t>	</a:t>
            </a:r>
          </a:p>
          <a:p>
            <a:pPr marL="0" indent="0">
              <a:buNone/>
            </a:pPr>
            <a:r>
              <a:rPr lang="en-US" sz="6400" b="1" dirty="0"/>
              <a:t>	Practice: Support choice</a:t>
            </a:r>
          </a:p>
          <a:p>
            <a:endParaRPr lang="en-US" sz="1600" b="1" dirty="0"/>
          </a:p>
          <a:p>
            <a:pPr marL="0" indent="0">
              <a:buNone/>
            </a:pPr>
            <a:r>
              <a:rPr lang="en-US" sz="6400" dirty="0"/>
              <a:t>1) Peer supporters do not force or coerce others to participate in peer support services or any other service.</a:t>
            </a:r>
          </a:p>
          <a:p>
            <a:pPr marL="0" indent="0">
              <a:buNone/>
            </a:pPr>
            <a:r>
              <a:rPr lang="en-US" sz="6400" dirty="0"/>
              <a:t>2) Peer supporters respect the rights of those they support to choose or cease support services or use the peer support services from a different peer supporter.</a:t>
            </a:r>
          </a:p>
        </p:txBody>
      </p:sp>
    </p:spTree>
    <p:extLst>
      <p:ext uri="{BB962C8B-B14F-4D97-AF65-F5344CB8AC3E}">
        <p14:creationId xmlns:p14="http://schemas.microsoft.com/office/powerpoint/2010/main" val="3888329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210F-AAE1-4614-9C2E-20A628178819}"/>
              </a:ext>
            </a:extLst>
          </p:cNvPr>
          <p:cNvSpPr>
            <a:spLocks noGrp="1"/>
          </p:cNvSpPr>
          <p:nvPr>
            <p:ph type="title"/>
          </p:nvPr>
        </p:nvSpPr>
        <p:spPr>
          <a:xfrm>
            <a:off x="675745" y="467914"/>
            <a:ext cx="8596668" cy="1320800"/>
          </a:xfrm>
        </p:spPr>
        <p:txBody>
          <a:bodyPr>
            <a:normAutofit/>
          </a:bodyPr>
          <a:lstStyle/>
          <a:p>
            <a:r>
              <a:rPr lang="en-US" sz="2000" b="1" dirty="0"/>
              <a:t>PRACTICE GUIDELINES</a:t>
            </a:r>
            <a:br>
              <a:rPr lang="en-US" sz="2000" b="1" dirty="0"/>
            </a:br>
            <a:r>
              <a:rPr lang="en-US" sz="2000" dirty="0"/>
              <a:t>With nearly 1,000 peer supporters responding to surveys and participating in focus groups, 12 key values were identified and validated as a basis for this work. Those values include:</a:t>
            </a:r>
          </a:p>
        </p:txBody>
      </p:sp>
      <p:sp>
        <p:nvSpPr>
          <p:cNvPr id="3" name="Text Placeholder 2">
            <a:extLst>
              <a:ext uri="{FF2B5EF4-FFF2-40B4-BE49-F238E27FC236}">
                <a16:creationId xmlns:a16="http://schemas.microsoft.com/office/drawing/2014/main" id="{9BE4B00C-1BBF-4A2C-9666-CC9D1C666339}"/>
              </a:ext>
            </a:extLst>
          </p:cNvPr>
          <p:cNvSpPr>
            <a:spLocks noGrp="1"/>
          </p:cNvSpPr>
          <p:nvPr>
            <p:ph type="body" idx="1"/>
          </p:nvPr>
        </p:nvSpPr>
        <p:spPr>
          <a:xfrm>
            <a:off x="820672" y="1788714"/>
            <a:ext cx="4185623" cy="576262"/>
          </a:xfrm>
        </p:spPr>
        <p:txBody>
          <a:bodyPr/>
          <a:lstStyle/>
          <a:p>
            <a:endParaRPr lang="en-US" b="1" dirty="0"/>
          </a:p>
          <a:p>
            <a:endParaRPr lang="en-US" b="1" dirty="0"/>
          </a:p>
          <a:p>
            <a:endParaRPr lang="en-US" dirty="0"/>
          </a:p>
        </p:txBody>
      </p:sp>
      <p:sp>
        <p:nvSpPr>
          <p:cNvPr id="4" name="Content Placeholder 3">
            <a:extLst>
              <a:ext uri="{FF2B5EF4-FFF2-40B4-BE49-F238E27FC236}">
                <a16:creationId xmlns:a16="http://schemas.microsoft.com/office/drawing/2014/main" id="{61104BCE-7C63-4B70-8EC8-2F7FF16DE695}"/>
              </a:ext>
            </a:extLst>
          </p:cNvPr>
          <p:cNvSpPr>
            <a:spLocks noGrp="1"/>
          </p:cNvSpPr>
          <p:nvPr>
            <p:ph sz="half" idx="2"/>
          </p:nvPr>
        </p:nvSpPr>
        <p:spPr/>
        <p:txBody>
          <a:bodyPr>
            <a:normAutofit fontScale="77500" lnSpcReduction="20000"/>
          </a:bodyPr>
          <a:lstStyle/>
          <a:p>
            <a:endParaRPr lang="en-US"/>
          </a:p>
        </p:txBody>
      </p:sp>
      <p:sp>
        <p:nvSpPr>
          <p:cNvPr id="5" name="Text Placeholder 4">
            <a:extLst>
              <a:ext uri="{FF2B5EF4-FFF2-40B4-BE49-F238E27FC236}">
                <a16:creationId xmlns:a16="http://schemas.microsoft.com/office/drawing/2014/main" id="{AE56FBD2-055C-419E-AF5C-97E2EC970B0E}"/>
              </a:ext>
            </a:extLst>
          </p:cNvPr>
          <p:cNvSpPr>
            <a:spLocks noGrp="1"/>
          </p:cNvSpPr>
          <p:nvPr>
            <p:ph type="body" sz="quarter" idx="3"/>
          </p:nvPr>
        </p:nvSpPr>
        <p:spPr>
          <a:xfrm>
            <a:off x="5092898" y="1881808"/>
            <a:ext cx="4185618" cy="675862"/>
          </a:xfrm>
        </p:spPr>
        <p:txBody>
          <a:bodyPr/>
          <a:lstStyle/>
          <a:p>
            <a:r>
              <a:rPr lang="en-US" b="1" dirty="0"/>
              <a:t>PRACTICE GUIDELINES</a:t>
            </a:r>
          </a:p>
        </p:txBody>
      </p:sp>
      <p:sp>
        <p:nvSpPr>
          <p:cNvPr id="6" name="Content Placeholder 5">
            <a:extLst>
              <a:ext uri="{FF2B5EF4-FFF2-40B4-BE49-F238E27FC236}">
                <a16:creationId xmlns:a16="http://schemas.microsoft.com/office/drawing/2014/main" id="{6A847A4A-90BF-4F87-8406-A9C05A0818F1}"/>
              </a:ext>
            </a:extLst>
          </p:cNvPr>
          <p:cNvSpPr>
            <a:spLocks noGrp="1"/>
          </p:cNvSpPr>
          <p:nvPr>
            <p:ph sz="quarter" idx="4"/>
          </p:nvPr>
        </p:nvSpPr>
        <p:spPr>
          <a:xfrm>
            <a:off x="5086796" y="2737245"/>
            <a:ext cx="4185617" cy="3304117"/>
          </a:xfrm>
        </p:spPr>
        <p:txBody>
          <a:bodyPr>
            <a:normAutofit fontScale="77500" lnSpcReduction="20000"/>
          </a:bodyPr>
          <a:lstStyle/>
          <a:p>
            <a:pPr marL="0" indent="0">
              <a:buNone/>
            </a:pPr>
            <a:endParaRPr lang="en-US" b="1" dirty="0"/>
          </a:p>
          <a:p>
            <a:pPr marL="0" indent="0">
              <a:buNone/>
            </a:pPr>
            <a:r>
              <a:rPr lang="en-US" sz="2200" b="1" dirty="0"/>
              <a:t>Practice: Support choice</a:t>
            </a:r>
          </a:p>
          <a:p>
            <a:endParaRPr lang="en-US" sz="800" b="1" dirty="0"/>
          </a:p>
          <a:p>
            <a:pPr marL="0" indent="0">
              <a:buNone/>
            </a:pPr>
            <a:r>
              <a:rPr lang="en-US" sz="2200" dirty="0"/>
              <a:t>3) Peer supporters also have the right to choose not to work with individuals with a particular background if the peer supporter’s personal issues or lack of expertise could interfere with the ability to provide effective support to these individuals. In these situations, the peer supporter would refer the individuals to other peer supporters or other service providers to provide assistance with the  individuals’ interests and desires.</a:t>
            </a:r>
          </a:p>
        </p:txBody>
      </p:sp>
    </p:spTree>
    <p:extLst>
      <p:ext uri="{BB962C8B-B14F-4D97-AF65-F5344CB8AC3E}">
        <p14:creationId xmlns:p14="http://schemas.microsoft.com/office/powerpoint/2010/main" val="1920709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9A7A1-D8C0-4410-AF47-C0AEDEDFBB4C}"/>
              </a:ext>
            </a:extLst>
          </p:cNvPr>
          <p:cNvSpPr>
            <a:spLocks noGrp="1"/>
          </p:cNvSpPr>
          <p:nvPr>
            <p:ph type="title"/>
          </p:nvPr>
        </p:nvSpPr>
        <p:spPr/>
        <p:txBody>
          <a:bodyPr>
            <a:normAutofit/>
          </a:bodyPr>
          <a:lstStyle/>
          <a:p>
            <a:r>
              <a:rPr lang="en-US" sz="2000" b="1" dirty="0"/>
              <a:t>PRACTICE GUIDELINES</a:t>
            </a:r>
            <a:br>
              <a:rPr lang="en-US" sz="2000" b="1" dirty="0"/>
            </a:br>
            <a:r>
              <a:rPr lang="en-US" sz="2000" dirty="0"/>
              <a:t>With nearly 1,000 peer supporters responding to surveys and participating in focus groups, 12 key values were identified and validated as a basis for this work. Those values include:</a:t>
            </a:r>
          </a:p>
        </p:txBody>
      </p:sp>
      <p:sp>
        <p:nvSpPr>
          <p:cNvPr id="3" name="Text Placeholder 2">
            <a:extLst>
              <a:ext uri="{FF2B5EF4-FFF2-40B4-BE49-F238E27FC236}">
                <a16:creationId xmlns:a16="http://schemas.microsoft.com/office/drawing/2014/main" id="{B3386BBD-5254-45BD-8354-EAAE25FC3AD8}"/>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585DA239-DF2F-4ED5-A22E-AE676B5E5829}"/>
              </a:ext>
            </a:extLst>
          </p:cNvPr>
          <p:cNvSpPr>
            <a:spLocks noGrp="1"/>
          </p:cNvSpPr>
          <p:nvPr>
            <p:ph sz="half" idx="2"/>
          </p:nvPr>
        </p:nvSpPr>
        <p:spPr/>
        <p:txBody>
          <a:bodyPr/>
          <a:lstStyle/>
          <a:p>
            <a:endParaRPr lang="en-US" dirty="0"/>
          </a:p>
        </p:txBody>
      </p:sp>
      <p:sp>
        <p:nvSpPr>
          <p:cNvPr id="5" name="Text Placeholder 4">
            <a:extLst>
              <a:ext uri="{FF2B5EF4-FFF2-40B4-BE49-F238E27FC236}">
                <a16:creationId xmlns:a16="http://schemas.microsoft.com/office/drawing/2014/main" id="{3242BA70-A88D-4449-9A6C-88648DE39BEB}"/>
              </a:ext>
            </a:extLst>
          </p:cNvPr>
          <p:cNvSpPr>
            <a:spLocks noGrp="1"/>
          </p:cNvSpPr>
          <p:nvPr>
            <p:ph type="body" sz="quarter" idx="3"/>
          </p:nvPr>
        </p:nvSpPr>
        <p:spPr/>
        <p:txBody>
          <a:bodyPr/>
          <a:lstStyle/>
          <a:p>
            <a:r>
              <a:rPr lang="en-US" b="1" dirty="0"/>
              <a:t>PRACTICE GUIDELINES</a:t>
            </a:r>
          </a:p>
        </p:txBody>
      </p:sp>
      <p:sp>
        <p:nvSpPr>
          <p:cNvPr id="6" name="Content Placeholder 5">
            <a:extLst>
              <a:ext uri="{FF2B5EF4-FFF2-40B4-BE49-F238E27FC236}">
                <a16:creationId xmlns:a16="http://schemas.microsoft.com/office/drawing/2014/main" id="{C55F20D0-7EDF-4585-BDC4-9A760CEC5764}"/>
              </a:ext>
            </a:extLst>
          </p:cNvPr>
          <p:cNvSpPr>
            <a:spLocks noGrp="1"/>
          </p:cNvSpPr>
          <p:nvPr>
            <p:ph sz="quarter" idx="4"/>
          </p:nvPr>
        </p:nvSpPr>
        <p:spPr/>
        <p:txBody>
          <a:bodyPr/>
          <a:lstStyle/>
          <a:p>
            <a:endParaRPr lang="en-US" dirty="0"/>
          </a:p>
          <a:p>
            <a:pPr marL="0" indent="0">
              <a:buNone/>
            </a:pPr>
            <a:r>
              <a:rPr lang="en-US" dirty="0"/>
              <a:t>	</a:t>
            </a:r>
            <a:r>
              <a:rPr lang="en-US" sz="2800" dirty="0"/>
              <a:t>4) Peer supporters advocate for choice when they observe coercion in any mental health or substance abuse service setting.</a:t>
            </a:r>
          </a:p>
        </p:txBody>
      </p:sp>
    </p:spTree>
    <p:extLst>
      <p:ext uri="{BB962C8B-B14F-4D97-AF65-F5344CB8AC3E}">
        <p14:creationId xmlns:p14="http://schemas.microsoft.com/office/powerpoint/2010/main" val="143225218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290</TotalTime>
  <Words>1198</Words>
  <Application>Microsoft Office PowerPoint</Application>
  <PresentationFormat>Widescreen</PresentationFormat>
  <Paragraphs>114</Paragraphs>
  <Slides>17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Calibri</vt:lpstr>
      <vt:lpstr>NimbusSanL-Bold</vt:lpstr>
      <vt:lpstr>NimbusSanL-Regu</vt:lpstr>
      <vt:lpstr>TimesNewRomanPS-BoldMT</vt:lpstr>
      <vt:lpstr>TimesNewRomanPSMT</vt:lpstr>
      <vt:lpstr>Trebuchet MS</vt:lpstr>
      <vt:lpstr>Wingdings 3</vt:lpstr>
      <vt:lpstr>Facet</vt:lpstr>
      <vt:lpstr>Save My Job,  or  Save my Soul? </vt:lpstr>
      <vt:lpstr>Outline</vt:lpstr>
      <vt:lpstr>PowerPoint Presentation</vt:lpstr>
      <vt:lpstr>PowerPoint Presentation</vt:lpstr>
      <vt:lpstr>PowerPoint Presentation</vt:lpstr>
      <vt:lpstr>  Recovery Principle:  Self-Direction </vt:lpstr>
      <vt:lpstr>PRACTICE GUIDELINES With nearly 1,000 peer supporters responding to surveys and participating in focus groups, 12 key values were identified and validated as a basis for this work. Those values include:</vt:lpstr>
      <vt:lpstr>PRACTICE GUIDELINES With nearly 1,000 peer supporters responding to surveys and participating in focus groups, 12 key values were identified and validated as a basis for this work. Those values include:</vt:lpstr>
      <vt:lpstr>PRACTICE GUIDELINES With nearly 1,000 peer supporters responding to surveys and participating in focus groups, 12 key values were identified and validated as a basis for this work. Those values include: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Save My Job,  or  Save my Soul?</dc:title>
  <dc:creator>Jacek_Jack Haciak</dc:creator>
  <cp:lastModifiedBy>Jacek_Jack Haciak</cp:lastModifiedBy>
  <cp:revision>41</cp:revision>
  <dcterms:created xsi:type="dcterms:W3CDTF">2019-07-09T07:32:03Z</dcterms:created>
  <dcterms:modified xsi:type="dcterms:W3CDTF">2019-07-10T15:08:20Z</dcterms:modified>
</cp:coreProperties>
</file>