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7"/>
  </p:notesMasterIdLst>
  <p:sldIdLst>
    <p:sldId id="296" r:id="rId2"/>
    <p:sldId id="291" r:id="rId3"/>
    <p:sldId id="286" r:id="rId4"/>
    <p:sldId id="287" r:id="rId5"/>
    <p:sldId id="288" r:id="rId6"/>
    <p:sldId id="298" r:id="rId7"/>
    <p:sldId id="299" r:id="rId8"/>
    <p:sldId id="292" r:id="rId9"/>
    <p:sldId id="259" r:id="rId10"/>
    <p:sldId id="260" r:id="rId11"/>
    <p:sldId id="267" r:id="rId12"/>
    <p:sldId id="290" r:id="rId13"/>
    <p:sldId id="275" r:id="rId14"/>
    <p:sldId id="276" r:id="rId15"/>
    <p:sldId id="274" r:id="rId16"/>
    <p:sldId id="294" r:id="rId17"/>
    <p:sldId id="271" r:id="rId18"/>
    <p:sldId id="272" r:id="rId19"/>
    <p:sldId id="273" r:id="rId20"/>
    <p:sldId id="278" r:id="rId21"/>
    <p:sldId id="304" r:id="rId22"/>
    <p:sldId id="302" r:id="rId23"/>
    <p:sldId id="303" r:id="rId24"/>
    <p:sldId id="295" r:id="rId25"/>
    <p:sldId id="280" r:id="rId26"/>
    <p:sldId id="305" r:id="rId27"/>
    <p:sldId id="306" r:id="rId28"/>
    <p:sldId id="307" r:id="rId29"/>
    <p:sldId id="308" r:id="rId30"/>
    <p:sldId id="309" r:id="rId31"/>
    <p:sldId id="297" r:id="rId32"/>
    <p:sldId id="289" r:id="rId33"/>
    <p:sldId id="300" r:id="rId34"/>
    <p:sldId id="284" r:id="rId35"/>
    <p:sldId id="301" r:id="rId3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4261" autoAdjust="0"/>
  </p:normalViewPr>
  <p:slideViewPr>
    <p:cSldViewPr>
      <p:cViewPr varScale="1">
        <p:scale>
          <a:sx n="68" d="100"/>
          <a:sy n="68" d="100"/>
        </p:scale>
        <p:origin x="153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383" cy="469745"/>
          </a:xfrm>
          <a:prstGeom prst="rect">
            <a:avLst/>
          </a:prstGeom>
        </p:spPr>
        <p:txBody>
          <a:bodyPr vert="horz" lIns="92459" tIns="46230" rIns="92459" bIns="46230" rtlCol="0"/>
          <a:lstStyle>
            <a:lvl1pPr algn="l">
              <a:defRPr sz="1200"/>
            </a:lvl1pPr>
          </a:lstStyle>
          <a:p>
            <a:endParaRPr lang="en-US"/>
          </a:p>
        </p:txBody>
      </p:sp>
      <p:sp>
        <p:nvSpPr>
          <p:cNvPr id="3" name="Date Placeholder 2"/>
          <p:cNvSpPr>
            <a:spLocks noGrp="1"/>
          </p:cNvSpPr>
          <p:nvPr>
            <p:ph type="dt" idx="1"/>
          </p:nvPr>
        </p:nvSpPr>
        <p:spPr>
          <a:xfrm>
            <a:off x="4022486" y="0"/>
            <a:ext cx="3078383" cy="469745"/>
          </a:xfrm>
          <a:prstGeom prst="rect">
            <a:avLst/>
          </a:prstGeom>
        </p:spPr>
        <p:txBody>
          <a:bodyPr vert="horz" lIns="92459" tIns="46230" rIns="92459" bIns="46230" rtlCol="0"/>
          <a:lstStyle>
            <a:lvl1pPr algn="r">
              <a:defRPr sz="1200"/>
            </a:lvl1pPr>
          </a:lstStyle>
          <a:p>
            <a:fld id="{6B73D545-7D6E-436F-8409-2822AB44FEFA}" type="datetimeFigureOut">
              <a:rPr lang="en-US" smtClean="0"/>
              <a:pPr/>
              <a:t>7/6/2019</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2459" tIns="46230" rIns="92459" bIns="46230" rtlCol="0" anchor="ctr"/>
          <a:lstStyle/>
          <a:p>
            <a:endParaRPr lang="en-US"/>
          </a:p>
        </p:txBody>
      </p:sp>
      <p:sp>
        <p:nvSpPr>
          <p:cNvPr id="5" name="Notes Placeholder 4"/>
          <p:cNvSpPr>
            <a:spLocks noGrp="1"/>
          </p:cNvSpPr>
          <p:nvPr>
            <p:ph type="body" sz="quarter" idx="3"/>
          </p:nvPr>
        </p:nvSpPr>
        <p:spPr>
          <a:xfrm>
            <a:off x="710892" y="4460168"/>
            <a:ext cx="5680693" cy="4224494"/>
          </a:xfrm>
          <a:prstGeom prst="rect">
            <a:avLst/>
          </a:prstGeom>
        </p:spPr>
        <p:txBody>
          <a:bodyPr vert="horz" lIns="92459" tIns="46230" rIns="92459" bIns="462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127"/>
            <a:ext cx="3078383" cy="469745"/>
          </a:xfrm>
          <a:prstGeom prst="rect">
            <a:avLst/>
          </a:prstGeom>
        </p:spPr>
        <p:txBody>
          <a:bodyPr vert="horz" lIns="92459" tIns="46230" rIns="92459" bIns="46230" rtlCol="0" anchor="b"/>
          <a:lstStyle>
            <a:lvl1pPr algn="l">
              <a:defRPr sz="1200"/>
            </a:lvl1pPr>
          </a:lstStyle>
          <a:p>
            <a:endParaRPr lang="en-US"/>
          </a:p>
        </p:txBody>
      </p:sp>
      <p:sp>
        <p:nvSpPr>
          <p:cNvPr id="7" name="Slide Number Placeholder 6"/>
          <p:cNvSpPr>
            <a:spLocks noGrp="1"/>
          </p:cNvSpPr>
          <p:nvPr>
            <p:ph type="sldNum" sz="quarter" idx="5"/>
          </p:nvPr>
        </p:nvSpPr>
        <p:spPr>
          <a:xfrm>
            <a:off x="4022486" y="8917127"/>
            <a:ext cx="3078383" cy="469745"/>
          </a:xfrm>
          <a:prstGeom prst="rect">
            <a:avLst/>
          </a:prstGeom>
        </p:spPr>
        <p:txBody>
          <a:bodyPr vert="horz" lIns="92459" tIns="46230" rIns="92459" bIns="46230" rtlCol="0" anchor="b"/>
          <a:lstStyle>
            <a:lvl1pPr algn="r">
              <a:defRPr sz="1200"/>
            </a:lvl1pPr>
          </a:lstStyle>
          <a:p>
            <a:fld id="{FCCC95F7-DC27-4810-9245-49F6AFC81E1E}" type="slidenum">
              <a:rPr lang="en-US" smtClean="0"/>
              <a:pPr/>
              <a:t>‹#›</a:t>
            </a:fld>
            <a:endParaRPr lang="en-US"/>
          </a:p>
        </p:txBody>
      </p:sp>
    </p:spTree>
    <p:extLst>
      <p:ext uri="{BB962C8B-B14F-4D97-AF65-F5344CB8AC3E}">
        <p14:creationId xmlns:p14="http://schemas.microsoft.com/office/powerpoint/2010/main" val="4018133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C95F7-DC27-4810-9245-49F6AFC81E1E}" type="slidenum">
              <a:rPr lang="en-US" smtClean="0"/>
              <a:pPr/>
              <a:t>1</a:t>
            </a:fld>
            <a:endParaRPr lang="en-US"/>
          </a:p>
        </p:txBody>
      </p:sp>
    </p:spTree>
    <p:extLst>
      <p:ext uri="{BB962C8B-B14F-4D97-AF65-F5344CB8AC3E}">
        <p14:creationId xmlns:p14="http://schemas.microsoft.com/office/powerpoint/2010/main" val="650523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C95F7-DC27-4810-9245-49F6AFC81E1E}" type="slidenum">
              <a:rPr lang="en-US" smtClean="0"/>
              <a:pPr/>
              <a:t>10</a:t>
            </a:fld>
            <a:endParaRPr lang="en-US"/>
          </a:p>
        </p:txBody>
      </p:sp>
    </p:spTree>
    <p:extLst>
      <p:ext uri="{BB962C8B-B14F-4D97-AF65-F5344CB8AC3E}">
        <p14:creationId xmlns:p14="http://schemas.microsoft.com/office/powerpoint/2010/main" val="1430867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Holding Hands Brings us closer to connect</a:t>
            </a:r>
            <a:r>
              <a:rPr lang="en-US" baseline="0" dirty="0"/>
              <a:t> and bond.</a:t>
            </a:r>
          </a:p>
          <a:p>
            <a:pPr marL="173360" indent="-173360">
              <a:buFont typeface="Arial" panose="020B0604020202020204" pitchFamily="34" charset="0"/>
              <a:buChar char="•"/>
            </a:pPr>
            <a:r>
              <a:rPr lang="en-US" baseline="0" dirty="0"/>
              <a:t>Mother and child.</a:t>
            </a:r>
            <a:endParaRPr lang="en-US" dirty="0"/>
          </a:p>
          <a:p>
            <a:endParaRPr lang="en-US" dirty="0"/>
          </a:p>
        </p:txBody>
      </p:sp>
      <p:sp>
        <p:nvSpPr>
          <p:cNvPr id="4" name="Slide Number Placeholder 3"/>
          <p:cNvSpPr>
            <a:spLocks noGrp="1"/>
          </p:cNvSpPr>
          <p:nvPr>
            <p:ph type="sldNum" sz="quarter" idx="10"/>
          </p:nvPr>
        </p:nvSpPr>
        <p:spPr/>
        <p:txBody>
          <a:bodyPr/>
          <a:lstStyle/>
          <a:p>
            <a:fld id="{FCCC95F7-DC27-4810-9245-49F6AFC81E1E}" type="slidenum">
              <a:rPr lang="en-US" smtClean="0"/>
              <a:pPr/>
              <a:t>11</a:t>
            </a:fld>
            <a:endParaRPr lang="en-US"/>
          </a:p>
        </p:txBody>
      </p:sp>
    </p:spTree>
    <p:extLst>
      <p:ext uri="{BB962C8B-B14F-4D97-AF65-F5344CB8AC3E}">
        <p14:creationId xmlns:p14="http://schemas.microsoft.com/office/powerpoint/2010/main" val="736773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C95F7-DC27-4810-9245-49F6AFC81E1E}" type="slidenum">
              <a:rPr lang="en-US" smtClean="0"/>
              <a:pPr/>
              <a:t>12</a:t>
            </a:fld>
            <a:endParaRPr lang="en-US"/>
          </a:p>
        </p:txBody>
      </p:sp>
    </p:spTree>
    <p:extLst>
      <p:ext uri="{BB962C8B-B14F-4D97-AF65-F5344CB8AC3E}">
        <p14:creationId xmlns:p14="http://schemas.microsoft.com/office/powerpoint/2010/main" val="3402410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C95F7-DC27-4810-9245-49F6AFC81E1E}" type="slidenum">
              <a:rPr lang="en-US" smtClean="0"/>
              <a:pPr/>
              <a:t>13</a:t>
            </a:fld>
            <a:endParaRPr lang="en-US"/>
          </a:p>
        </p:txBody>
      </p:sp>
    </p:spTree>
    <p:extLst>
      <p:ext uri="{BB962C8B-B14F-4D97-AF65-F5344CB8AC3E}">
        <p14:creationId xmlns:p14="http://schemas.microsoft.com/office/powerpoint/2010/main" val="3863998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C95F7-DC27-4810-9245-49F6AFC81E1E}" type="slidenum">
              <a:rPr lang="en-US" smtClean="0"/>
              <a:pPr/>
              <a:t>14</a:t>
            </a:fld>
            <a:endParaRPr lang="en-US"/>
          </a:p>
        </p:txBody>
      </p:sp>
    </p:spTree>
    <p:extLst>
      <p:ext uri="{BB962C8B-B14F-4D97-AF65-F5344CB8AC3E}">
        <p14:creationId xmlns:p14="http://schemas.microsoft.com/office/powerpoint/2010/main" val="3045688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C95F7-DC27-4810-9245-49F6AFC81E1E}" type="slidenum">
              <a:rPr lang="en-US" smtClean="0"/>
              <a:pPr/>
              <a:t>15</a:t>
            </a:fld>
            <a:endParaRPr lang="en-US"/>
          </a:p>
        </p:txBody>
      </p:sp>
    </p:spTree>
    <p:extLst>
      <p:ext uri="{BB962C8B-B14F-4D97-AF65-F5344CB8AC3E}">
        <p14:creationId xmlns:p14="http://schemas.microsoft.com/office/powerpoint/2010/main" val="3541234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C95F7-DC27-4810-9245-49F6AFC81E1E}" type="slidenum">
              <a:rPr lang="en-US" smtClean="0"/>
              <a:pPr/>
              <a:t>16</a:t>
            </a:fld>
            <a:endParaRPr lang="en-US"/>
          </a:p>
        </p:txBody>
      </p:sp>
    </p:spTree>
    <p:extLst>
      <p:ext uri="{BB962C8B-B14F-4D97-AF65-F5344CB8AC3E}">
        <p14:creationId xmlns:p14="http://schemas.microsoft.com/office/powerpoint/2010/main" val="3065378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C95F7-DC27-4810-9245-49F6AFC81E1E}" type="slidenum">
              <a:rPr lang="en-US" smtClean="0"/>
              <a:pPr/>
              <a:t>17</a:t>
            </a:fld>
            <a:endParaRPr lang="en-US"/>
          </a:p>
        </p:txBody>
      </p:sp>
    </p:spTree>
    <p:extLst>
      <p:ext uri="{BB962C8B-B14F-4D97-AF65-F5344CB8AC3E}">
        <p14:creationId xmlns:p14="http://schemas.microsoft.com/office/powerpoint/2010/main" val="760710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C95F7-DC27-4810-9245-49F6AFC81E1E}" type="slidenum">
              <a:rPr lang="en-US" smtClean="0"/>
              <a:pPr/>
              <a:t>18</a:t>
            </a:fld>
            <a:endParaRPr lang="en-US"/>
          </a:p>
        </p:txBody>
      </p:sp>
    </p:spTree>
    <p:extLst>
      <p:ext uri="{BB962C8B-B14F-4D97-AF65-F5344CB8AC3E}">
        <p14:creationId xmlns:p14="http://schemas.microsoft.com/office/powerpoint/2010/main" val="3276919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C95F7-DC27-4810-9245-49F6AFC81E1E}" type="slidenum">
              <a:rPr lang="en-US" smtClean="0"/>
              <a:pPr/>
              <a:t>19</a:t>
            </a:fld>
            <a:endParaRPr lang="en-US"/>
          </a:p>
        </p:txBody>
      </p:sp>
    </p:spTree>
    <p:extLst>
      <p:ext uri="{BB962C8B-B14F-4D97-AF65-F5344CB8AC3E}">
        <p14:creationId xmlns:p14="http://schemas.microsoft.com/office/powerpoint/2010/main" val="3037768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C95F7-DC27-4810-9245-49F6AFC81E1E}" type="slidenum">
              <a:rPr lang="en-US" smtClean="0"/>
              <a:pPr/>
              <a:t>2</a:t>
            </a:fld>
            <a:endParaRPr lang="en-US"/>
          </a:p>
        </p:txBody>
      </p:sp>
    </p:spTree>
    <p:extLst>
      <p:ext uri="{BB962C8B-B14F-4D97-AF65-F5344CB8AC3E}">
        <p14:creationId xmlns:p14="http://schemas.microsoft.com/office/powerpoint/2010/main" val="2116680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C95F7-DC27-4810-9245-49F6AFC81E1E}" type="slidenum">
              <a:rPr lang="en-US" smtClean="0"/>
              <a:pPr/>
              <a:t>20</a:t>
            </a:fld>
            <a:endParaRPr lang="en-US"/>
          </a:p>
        </p:txBody>
      </p:sp>
    </p:spTree>
    <p:extLst>
      <p:ext uri="{BB962C8B-B14F-4D97-AF65-F5344CB8AC3E}">
        <p14:creationId xmlns:p14="http://schemas.microsoft.com/office/powerpoint/2010/main" val="2988841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C95F7-DC27-4810-9245-49F6AFC81E1E}" type="slidenum">
              <a:rPr lang="en-US" smtClean="0"/>
              <a:pPr/>
              <a:t>21</a:t>
            </a:fld>
            <a:endParaRPr lang="en-US"/>
          </a:p>
        </p:txBody>
      </p:sp>
    </p:spTree>
    <p:extLst>
      <p:ext uri="{BB962C8B-B14F-4D97-AF65-F5344CB8AC3E}">
        <p14:creationId xmlns:p14="http://schemas.microsoft.com/office/powerpoint/2010/main" val="821363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C95F7-DC27-4810-9245-49F6AFC81E1E}" type="slidenum">
              <a:rPr lang="en-US" smtClean="0"/>
              <a:pPr/>
              <a:t>22</a:t>
            </a:fld>
            <a:endParaRPr lang="en-US"/>
          </a:p>
        </p:txBody>
      </p:sp>
    </p:spTree>
    <p:extLst>
      <p:ext uri="{BB962C8B-B14F-4D97-AF65-F5344CB8AC3E}">
        <p14:creationId xmlns:p14="http://schemas.microsoft.com/office/powerpoint/2010/main" val="1759086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C95F7-DC27-4810-9245-49F6AFC81E1E}" type="slidenum">
              <a:rPr lang="en-US" smtClean="0"/>
              <a:pPr/>
              <a:t>23</a:t>
            </a:fld>
            <a:endParaRPr lang="en-US"/>
          </a:p>
        </p:txBody>
      </p:sp>
    </p:spTree>
    <p:extLst>
      <p:ext uri="{BB962C8B-B14F-4D97-AF65-F5344CB8AC3E}">
        <p14:creationId xmlns:p14="http://schemas.microsoft.com/office/powerpoint/2010/main" val="2367640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C95F7-DC27-4810-9245-49F6AFC81E1E}" type="slidenum">
              <a:rPr lang="en-US" smtClean="0"/>
              <a:pPr/>
              <a:t>24</a:t>
            </a:fld>
            <a:endParaRPr lang="en-US"/>
          </a:p>
        </p:txBody>
      </p:sp>
    </p:spTree>
    <p:extLst>
      <p:ext uri="{BB962C8B-B14F-4D97-AF65-F5344CB8AC3E}">
        <p14:creationId xmlns:p14="http://schemas.microsoft.com/office/powerpoint/2010/main" val="1265984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C95F7-DC27-4810-9245-49F6AFC81E1E}" type="slidenum">
              <a:rPr lang="en-US" smtClean="0"/>
              <a:pPr/>
              <a:t>25</a:t>
            </a:fld>
            <a:endParaRPr lang="en-US"/>
          </a:p>
        </p:txBody>
      </p:sp>
    </p:spTree>
    <p:extLst>
      <p:ext uri="{BB962C8B-B14F-4D97-AF65-F5344CB8AC3E}">
        <p14:creationId xmlns:p14="http://schemas.microsoft.com/office/powerpoint/2010/main" val="1445438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C95F7-DC27-4810-9245-49F6AFC81E1E}" type="slidenum">
              <a:rPr lang="en-US" smtClean="0"/>
              <a:pPr/>
              <a:t>26</a:t>
            </a:fld>
            <a:endParaRPr lang="en-US"/>
          </a:p>
        </p:txBody>
      </p:sp>
    </p:spTree>
    <p:extLst>
      <p:ext uri="{BB962C8B-B14F-4D97-AF65-F5344CB8AC3E}">
        <p14:creationId xmlns:p14="http://schemas.microsoft.com/office/powerpoint/2010/main" val="39257614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C95F7-DC27-4810-9245-49F6AFC81E1E}" type="slidenum">
              <a:rPr lang="en-US" smtClean="0"/>
              <a:pPr/>
              <a:t>27</a:t>
            </a:fld>
            <a:endParaRPr lang="en-US"/>
          </a:p>
        </p:txBody>
      </p:sp>
    </p:spTree>
    <p:extLst>
      <p:ext uri="{BB962C8B-B14F-4D97-AF65-F5344CB8AC3E}">
        <p14:creationId xmlns:p14="http://schemas.microsoft.com/office/powerpoint/2010/main" val="1858820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C95F7-DC27-4810-9245-49F6AFC81E1E}" type="slidenum">
              <a:rPr lang="en-US" smtClean="0"/>
              <a:pPr/>
              <a:t>28</a:t>
            </a:fld>
            <a:endParaRPr lang="en-US"/>
          </a:p>
        </p:txBody>
      </p:sp>
    </p:spTree>
    <p:extLst>
      <p:ext uri="{BB962C8B-B14F-4D97-AF65-F5344CB8AC3E}">
        <p14:creationId xmlns:p14="http://schemas.microsoft.com/office/powerpoint/2010/main" val="2665597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C95F7-DC27-4810-9245-49F6AFC81E1E}" type="slidenum">
              <a:rPr lang="en-US" smtClean="0"/>
              <a:pPr/>
              <a:t>29</a:t>
            </a:fld>
            <a:endParaRPr lang="en-US"/>
          </a:p>
        </p:txBody>
      </p:sp>
    </p:spTree>
    <p:extLst>
      <p:ext uri="{BB962C8B-B14F-4D97-AF65-F5344CB8AC3E}">
        <p14:creationId xmlns:p14="http://schemas.microsoft.com/office/powerpoint/2010/main" val="778889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C95F7-DC27-4810-9245-49F6AFC81E1E}" type="slidenum">
              <a:rPr lang="en-US" smtClean="0"/>
              <a:pPr/>
              <a:t>3</a:t>
            </a:fld>
            <a:endParaRPr lang="en-US"/>
          </a:p>
        </p:txBody>
      </p:sp>
    </p:spTree>
    <p:extLst>
      <p:ext uri="{BB962C8B-B14F-4D97-AF65-F5344CB8AC3E}">
        <p14:creationId xmlns:p14="http://schemas.microsoft.com/office/powerpoint/2010/main" val="681718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C95F7-DC27-4810-9245-49F6AFC81E1E}" type="slidenum">
              <a:rPr lang="en-US" smtClean="0"/>
              <a:pPr/>
              <a:t>30</a:t>
            </a:fld>
            <a:endParaRPr lang="en-US"/>
          </a:p>
        </p:txBody>
      </p:sp>
    </p:spTree>
    <p:extLst>
      <p:ext uri="{BB962C8B-B14F-4D97-AF65-F5344CB8AC3E}">
        <p14:creationId xmlns:p14="http://schemas.microsoft.com/office/powerpoint/2010/main" val="2700956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C95F7-DC27-4810-9245-49F6AFC81E1E}" type="slidenum">
              <a:rPr lang="en-US" smtClean="0"/>
              <a:pPr/>
              <a:t>31</a:t>
            </a:fld>
            <a:endParaRPr lang="en-US"/>
          </a:p>
        </p:txBody>
      </p:sp>
    </p:spTree>
    <p:extLst>
      <p:ext uri="{BB962C8B-B14F-4D97-AF65-F5344CB8AC3E}">
        <p14:creationId xmlns:p14="http://schemas.microsoft.com/office/powerpoint/2010/main" val="4229030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C95F7-DC27-4810-9245-49F6AFC81E1E}" type="slidenum">
              <a:rPr lang="en-US" smtClean="0"/>
              <a:pPr/>
              <a:t>32</a:t>
            </a:fld>
            <a:endParaRPr lang="en-US"/>
          </a:p>
        </p:txBody>
      </p:sp>
    </p:spTree>
    <p:extLst>
      <p:ext uri="{BB962C8B-B14F-4D97-AF65-F5344CB8AC3E}">
        <p14:creationId xmlns:p14="http://schemas.microsoft.com/office/powerpoint/2010/main" val="33471032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C95F7-DC27-4810-9245-49F6AFC81E1E}" type="slidenum">
              <a:rPr lang="en-US" smtClean="0"/>
              <a:pPr/>
              <a:t>33</a:t>
            </a:fld>
            <a:endParaRPr lang="en-US"/>
          </a:p>
        </p:txBody>
      </p:sp>
    </p:spTree>
    <p:extLst>
      <p:ext uri="{BB962C8B-B14F-4D97-AF65-F5344CB8AC3E}">
        <p14:creationId xmlns:p14="http://schemas.microsoft.com/office/powerpoint/2010/main" val="24128730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C95F7-DC27-4810-9245-49F6AFC81E1E}" type="slidenum">
              <a:rPr lang="en-US" smtClean="0"/>
              <a:pPr/>
              <a:t>34</a:t>
            </a:fld>
            <a:endParaRPr lang="en-US"/>
          </a:p>
        </p:txBody>
      </p:sp>
    </p:spTree>
    <p:extLst>
      <p:ext uri="{BB962C8B-B14F-4D97-AF65-F5344CB8AC3E}">
        <p14:creationId xmlns:p14="http://schemas.microsoft.com/office/powerpoint/2010/main" val="7648791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C95F7-DC27-4810-9245-49F6AFC81E1E}" type="slidenum">
              <a:rPr lang="en-US" smtClean="0"/>
              <a:pPr/>
              <a:t>35</a:t>
            </a:fld>
            <a:endParaRPr lang="en-US"/>
          </a:p>
        </p:txBody>
      </p:sp>
    </p:spTree>
    <p:extLst>
      <p:ext uri="{BB962C8B-B14F-4D97-AF65-F5344CB8AC3E}">
        <p14:creationId xmlns:p14="http://schemas.microsoft.com/office/powerpoint/2010/main" val="3765340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C95F7-DC27-4810-9245-49F6AFC81E1E}" type="slidenum">
              <a:rPr lang="en-US" smtClean="0"/>
              <a:pPr/>
              <a:t>4</a:t>
            </a:fld>
            <a:endParaRPr lang="en-US"/>
          </a:p>
        </p:txBody>
      </p:sp>
    </p:spTree>
    <p:extLst>
      <p:ext uri="{BB962C8B-B14F-4D97-AF65-F5344CB8AC3E}">
        <p14:creationId xmlns:p14="http://schemas.microsoft.com/office/powerpoint/2010/main" val="2092855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590"/>
            <a:r>
              <a:rPr lang="en-US" dirty="0"/>
              <a:t>Which in turn typically produces a positive outcome for our mind and bodies</a:t>
            </a:r>
          </a:p>
          <a:p>
            <a:endParaRPr lang="en-US" dirty="0"/>
          </a:p>
        </p:txBody>
      </p:sp>
      <p:sp>
        <p:nvSpPr>
          <p:cNvPr id="4" name="Slide Number Placeholder 3"/>
          <p:cNvSpPr>
            <a:spLocks noGrp="1"/>
          </p:cNvSpPr>
          <p:nvPr>
            <p:ph type="sldNum" sz="quarter" idx="10"/>
          </p:nvPr>
        </p:nvSpPr>
        <p:spPr/>
        <p:txBody>
          <a:bodyPr/>
          <a:lstStyle/>
          <a:p>
            <a:fld id="{FCCC95F7-DC27-4810-9245-49F6AFC81E1E}" type="slidenum">
              <a:rPr lang="en-US" smtClean="0"/>
              <a:pPr/>
              <a:t>5</a:t>
            </a:fld>
            <a:endParaRPr lang="en-US"/>
          </a:p>
        </p:txBody>
      </p:sp>
    </p:spTree>
    <p:extLst>
      <p:ext uri="{BB962C8B-B14F-4D97-AF65-F5344CB8AC3E}">
        <p14:creationId xmlns:p14="http://schemas.microsoft.com/office/powerpoint/2010/main" val="1528226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We speak of friends and acquaintances "staying in touch." We describe some people as being "out of touch." We sometimes say that a tactless person has "a heavy touch.“  Montagu says, He sees this as a sign of the "impersonality of </a:t>
            </a:r>
            <a:r>
              <a:rPr lang="en-US" dirty="0" err="1"/>
              <a:t>life.“Others</a:t>
            </a:r>
            <a:r>
              <a:rPr lang="en-US" dirty="0"/>
              <a:t> agree that the Western world suffers from touch aversion and believe that part of the cause is our addiction to gadgets such as computers and television.</a:t>
            </a:r>
          </a:p>
          <a:p>
            <a:r>
              <a:rPr lang="en-US" dirty="0"/>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CC95F7-DC27-4810-9245-49F6AFC81E1E}" type="slidenum">
              <a:rPr lang="en-US" smtClean="0"/>
              <a:pPr/>
              <a:t>6</a:t>
            </a:fld>
            <a:endParaRPr lang="en-US"/>
          </a:p>
        </p:txBody>
      </p:sp>
    </p:spTree>
    <p:extLst>
      <p:ext uri="{BB962C8B-B14F-4D97-AF65-F5344CB8AC3E}">
        <p14:creationId xmlns:p14="http://schemas.microsoft.com/office/powerpoint/2010/main" val="4015812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child grows, one of its greatest needs "if it is to prosper...is to be handled, and carried, and caressed, and cuddled, and cooed to..." A child who is completely deprived of such loving treatment may not survive.</a:t>
            </a:r>
          </a:p>
          <a:p>
            <a:endParaRPr lang="en-US" dirty="0"/>
          </a:p>
        </p:txBody>
      </p:sp>
      <p:sp>
        <p:nvSpPr>
          <p:cNvPr id="4" name="Slide Number Placeholder 3"/>
          <p:cNvSpPr>
            <a:spLocks noGrp="1"/>
          </p:cNvSpPr>
          <p:nvPr>
            <p:ph type="sldNum" sz="quarter" idx="10"/>
          </p:nvPr>
        </p:nvSpPr>
        <p:spPr/>
        <p:txBody>
          <a:bodyPr/>
          <a:lstStyle/>
          <a:p>
            <a:fld id="{FCCC95F7-DC27-4810-9245-49F6AFC81E1E}" type="slidenum">
              <a:rPr lang="en-US" smtClean="0"/>
              <a:pPr/>
              <a:t>7</a:t>
            </a:fld>
            <a:endParaRPr lang="en-US"/>
          </a:p>
        </p:txBody>
      </p:sp>
    </p:spTree>
    <p:extLst>
      <p:ext uri="{BB962C8B-B14F-4D97-AF65-F5344CB8AC3E}">
        <p14:creationId xmlns:p14="http://schemas.microsoft.com/office/powerpoint/2010/main" val="1283214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CC95F7-DC27-4810-9245-49F6AFC81E1E}" type="slidenum">
              <a:rPr lang="en-US" smtClean="0"/>
              <a:pPr/>
              <a:t>8</a:t>
            </a:fld>
            <a:endParaRPr lang="en-US"/>
          </a:p>
        </p:txBody>
      </p:sp>
    </p:spTree>
    <p:extLst>
      <p:ext uri="{BB962C8B-B14F-4D97-AF65-F5344CB8AC3E}">
        <p14:creationId xmlns:p14="http://schemas.microsoft.com/office/powerpoint/2010/main" val="2586281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C95F7-DC27-4810-9245-49F6AFC81E1E}" type="slidenum">
              <a:rPr lang="en-US" smtClean="0"/>
              <a:pPr/>
              <a:t>9</a:t>
            </a:fld>
            <a:endParaRPr lang="en-US"/>
          </a:p>
        </p:txBody>
      </p:sp>
    </p:spTree>
    <p:extLst>
      <p:ext uri="{BB962C8B-B14F-4D97-AF65-F5344CB8AC3E}">
        <p14:creationId xmlns:p14="http://schemas.microsoft.com/office/powerpoint/2010/main" val="2351701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F31FDF0-23C0-4385-9B83-01F8019FA7A0}" type="datetime1">
              <a:rPr lang="en-US" smtClean="0"/>
              <a:pPr/>
              <a:t>7/6/2019</a:t>
            </a:fld>
            <a:endParaRPr lang="en-US"/>
          </a:p>
        </p:txBody>
      </p:sp>
      <p:sp>
        <p:nvSpPr>
          <p:cNvPr id="5" name="Footer Placeholder 4"/>
          <p:cNvSpPr>
            <a:spLocks noGrp="1"/>
          </p:cNvSpPr>
          <p:nvPr>
            <p:ph type="ftr" sz="quarter" idx="11"/>
          </p:nvPr>
        </p:nvSpPr>
        <p:spPr/>
        <p:txBody>
          <a:bodyPr/>
          <a:lstStyle/>
          <a:p>
            <a:r>
              <a:rPr lang="en-US"/>
              <a:t>Designed by Ashley Welton</a:t>
            </a:r>
          </a:p>
        </p:txBody>
      </p:sp>
      <p:sp>
        <p:nvSpPr>
          <p:cNvPr id="6" name="Slide Number Placeholder 5"/>
          <p:cNvSpPr>
            <a:spLocks noGrp="1"/>
          </p:cNvSpPr>
          <p:nvPr>
            <p:ph type="sldNum" sz="quarter" idx="12"/>
          </p:nvPr>
        </p:nvSpPr>
        <p:spPr/>
        <p:txBody>
          <a:bodyPr/>
          <a:lstStyle/>
          <a:p>
            <a:fld id="{464286D0-B7B9-4669-AA38-2F7BE1CF3CDE}" type="slidenum">
              <a:rPr lang="en-US" smtClean="0"/>
              <a:pPr/>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FB4E0-F82F-4262-B3E8-896B58A318C9}" type="datetime1">
              <a:rPr lang="en-US" smtClean="0"/>
              <a:pPr/>
              <a:t>7/6/2019</a:t>
            </a:fld>
            <a:endParaRPr lang="en-US"/>
          </a:p>
        </p:txBody>
      </p:sp>
      <p:sp>
        <p:nvSpPr>
          <p:cNvPr id="5" name="Footer Placeholder 4"/>
          <p:cNvSpPr>
            <a:spLocks noGrp="1"/>
          </p:cNvSpPr>
          <p:nvPr>
            <p:ph type="ftr" sz="quarter" idx="11"/>
          </p:nvPr>
        </p:nvSpPr>
        <p:spPr/>
        <p:txBody>
          <a:bodyPr/>
          <a:lstStyle/>
          <a:p>
            <a:r>
              <a:rPr lang="en-US"/>
              <a:t>Designed by Ashley Welton</a:t>
            </a:r>
          </a:p>
        </p:txBody>
      </p:sp>
      <p:sp>
        <p:nvSpPr>
          <p:cNvPr id="6" name="Slide Number Placeholder 5"/>
          <p:cNvSpPr>
            <a:spLocks noGrp="1"/>
          </p:cNvSpPr>
          <p:nvPr>
            <p:ph type="sldNum" sz="quarter" idx="12"/>
          </p:nvPr>
        </p:nvSpPr>
        <p:spPr/>
        <p:txBody>
          <a:bodyPr/>
          <a:lstStyle/>
          <a:p>
            <a:fld id="{464286D0-B7B9-4669-AA38-2F7BE1CF3C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01D1AC-7A05-4615-A2FE-9F7474C7465D}" type="datetime1">
              <a:rPr lang="en-US" smtClean="0"/>
              <a:pPr/>
              <a:t>7/6/2019</a:t>
            </a:fld>
            <a:endParaRPr lang="en-US"/>
          </a:p>
        </p:txBody>
      </p:sp>
      <p:sp>
        <p:nvSpPr>
          <p:cNvPr id="5" name="Footer Placeholder 4"/>
          <p:cNvSpPr>
            <a:spLocks noGrp="1"/>
          </p:cNvSpPr>
          <p:nvPr>
            <p:ph type="ftr" sz="quarter" idx="11"/>
          </p:nvPr>
        </p:nvSpPr>
        <p:spPr/>
        <p:txBody>
          <a:bodyPr/>
          <a:lstStyle/>
          <a:p>
            <a:r>
              <a:rPr lang="en-US"/>
              <a:t>Designed by Ashley Welton</a:t>
            </a:r>
          </a:p>
        </p:txBody>
      </p:sp>
      <p:sp>
        <p:nvSpPr>
          <p:cNvPr id="6" name="Slide Number Placeholder 5"/>
          <p:cNvSpPr>
            <a:spLocks noGrp="1"/>
          </p:cNvSpPr>
          <p:nvPr>
            <p:ph type="sldNum" sz="quarter" idx="12"/>
          </p:nvPr>
        </p:nvSpPr>
        <p:spPr/>
        <p:txBody>
          <a:bodyPr/>
          <a:lstStyle/>
          <a:p>
            <a:fld id="{464286D0-B7B9-4669-AA38-2F7BE1CF3C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E9FF37-2A98-4A18-AB29-149751ECBEFE}" type="datetime1">
              <a:rPr lang="en-US" smtClean="0"/>
              <a:pPr/>
              <a:t>7/6/2019</a:t>
            </a:fld>
            <a:endParaRPr lang="en-US"/>
          </a:p>
        </p:txBody>
      </p:sp>
      <p:sp>
        <p:nvSpPr>
          <p:cNvPr id="5" name="Footer Placeholder 4"/>
          <p:cNvSpPr>
            <a:spLocks noGrp="1"/>
          </p:cNvSpPr>
          <p:nvPr>
            <p:ph type="ftr" sz="quarter" idx="11"/>
          </p:nvPr>
        </p:nvSpPr>
        <p:spPr/>
        <p:txBody>
          <a:bodyPr/>
          <a:lstStyle/>
          <a:p>
            <a:r>
              <a:rPr lang="en-US"/>
              <a:t>Designed by Ashley Welton</a:t>
            </a:r>
          </a:p>
        </p:txBody>
      </p:sp>
      <p:sp>
        <p:nvSpPr>
          <p:cNvPr id="6" name="Slide Number Placeholder 5"/>
          <p:cNvSpPr>
            <a:spLocks noGrp="1"/>
          </p:cNvSpPr>
          <p:nvPr>
            <p:ph type="sldNum" sz="quarter" idx="12"/>
          </p:nvPr>
        </p:nvSpPr>
        <p:spPr/>
        <p:txBody>
          <a:bodyPr/>
          <a:lstStyle/>
          <a:p>
            <a:fld id="{464286D0-B7B9-4669-AA38-2F7BE1CF3C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65CC8759-843F-44AA-ABF3-151B47E1616A}" type="datetime1">
              <a:rPr lang="en-US" smtClean="0"/>
              <a:pPr/>
              <a:t>7/6/2019</a:t>
            </a:fld>
            <a:endParaRPr lang="en-US"/>
          </a:p>
        </p:txBody>
      </p:sp>
      <p:sp>
        <p:nvSpPr>
          <p:cNvPr id="91" name="Footer Placeholder 90"/>
          <p:cNvSpPr>
            <a:spLocks noGrp="1"/>
          </p:cNvSpPr>
          <p:nvPr>
            <p:ph type="ftr" sz="quarter" idx="11"/>
          </p:nvPr>
        </p:nvSpPr>
        <p:spPr/>
        <p:txBody>
          <a:bodyPr/>
          <a:lstStyle/>
          <a:p>
            <a:r>
              <a:rPr lang="en-US"/>
              <a:t>Designed by Ashley Welton</a:t>
            </a:r>
          </a:p>
        </p:txBody>
      </p:sp>
      <p:sp>
        <p:nvSpPr>
          <p:cNvPr id="92" name="Slide Number Placeholder 91"/>
          <p:cNvSpPr>
            <a:spLocks noGrp="1"/>
          </p:cNvSpPr>
          <p:nvPr>
            <p:ph type="sldNum" sz="quarter" idx="12"/>
          </p:nvPr>
        </p:nvSpPr>
        <p:spPr/>
        <p:txBody>
          <a:bodyPr/>
          <a:lstStyle/>
          <a:p>
            <a:fld id="{464286D0-B7B9-4669-AA38-2F7BE1CF3CD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5A1461-A596-4817-9CC6-DC581458361B}" type="datetime1">
              <a:rPr lang="en-US" smtClean="0"/>
              <a:pPr/>
              <a:t>7/6/2019</a:t>
            </a:fld>
            <a:endParaRPr lang="en-US"/>
          </a:p>
        </p:txBody>
      </p:sp>
      <p:sp>
        <p:nvSpPr>
          <p:cNvPr id="6" name="Footer Placeholder 5"/>
          <p:cNvSpPr>
            <a:spLocks noGrp="1"/>
          </p:cNvSpPr>
          <p:nvPr>
            <p:ph type="ftr" sz="quarter" idx="11"/>
          </p:nvPr>
        </p:nvSpPr>
        <p:spPr/>
        <p:txBody>
          <a:bodyPr/>
          <a:lstStyle/>
          <a:p>
            <a:r>
              <a:rPr lang="en-US"/>
              <a:t>Designed by Ashley Welton</a:t>
            </a:r>
          </a:p>
        </p:txBody>
      </p:sp>
      <p:sp>
        <p:nvSpPr>
          <p:cNvPr id="7" name="Slide Number Placeholder 6"/>
          <p:cNvSpPr>
            <a:spLocks noGrp="1"/>
          </p:cNvSpPr>
          <p:nvPr>
            <p:ph type="sldNum" sz="quarter" idx="12"/>
          </p:nvPr>
        </p:nvSpPr>
        <p:spPr/>
        <p:txBody>
          <a:bodyPr/>
          <a:lstStyle/>
          <a:p>
            <a:fld id="{464286D0-B7B9-4669-AA38-2F7BE1CF3C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EFA096-781C-4AD8-8201-12F7EEF1DA5C}" type="datetime1">
              <a:rPr lang="en-US" smtClean="0"/>
              <a:pPr/>
              <a:t>7/6/2019</a:t>
            </a:fld>
            <a:endParaRPr lang="en-US"/>
          </a:p>
        </p:txBody>
      </p:sp>
      <p:sp>
        <p:nvSpPr>
          <p:cNvPr id="8" name="Footer Placeholder 7"/>
          <p:cNvSpPr>
            <a:spLocks noGrp="1"/>
          </p:cNvSpPr>
          <p:nvPr>
            <p:ph type="ftr" sz="quarter" idx="11"/>
          </p:nvPr>
        </p:nvSpPr>
        <p:spPr/>
        <p:txBody>
          <a:bodyPr/>
          <a:lstStyle/>
          <a:p>
            <a:r>
              <a:rPr lang="en-US"/>
              <a:t>Designed by Ashley Welton</a:t>
            </a:r>
          </a:p>
        </p:txBody>
      </p:sp>
      <p:sp>
        <p:nvSpPr>
          <p:cNvPr id="9" name="Slide Number Placeholder 8"/>
          <p:cNvSpPr>
            <a:spLocks noGrp="1"/>
          </p:cNvSpPr>
          <p:nvPr>
            <p:ph type="sldNum" sz="quarter" idx="12"/>
          </p:nvPr>
        </p:nvSpPr>
        <p:spPr/>
        <p:txBody>
          <a:bodyPr/>
          <a:lstStyle/>
          <a:p>
            <a:fld id="{464286D0-B7B9-4669-AA38-2F7BE1CF3C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D733B4-29A7-4110-9452-A11659554DB7}" type="datetime1">
              <a:rPr lang="en-US" smtClean="0"/>
              <a:pPr/>
              <a:t>7/6/2019</a:t>
            </a:fld>
            <a:endParaRPr lang="en-US"/>
          </a:p>
        </p:txBody>
      </p:sp>
      <p:sp>
        <p:nvSpPr>
          <p:cNvPr id="4" name="Footer Placeholder 3"/>
          <p:cNvSpPr>
            <a:spLocks noGrp="1"/>
          </p:cNvSpPr>
          <p:nvPr>
            <p:ph type="ftr" sz="quarter" idx="11"/>
          </p:nvPr>
        </p:nvSpPr>
        <p:spPr/>
        <p:txBody>
          <a:bodyPr/>
          <a:lstStyle/>
          <a:p>
            <a:r>
              <a:rPr lang="en-US"/>
              <a:t>Designed by Ashley Welton</a:t>
            </a:r>
          </a:p>
        </p:txBody>
      </p:sp>
      <p:sp>
        <p:nvSpPr>
          <p:cNvPr id="5" name="Slide Number Placeholder 4"/>
          <p:cNvSpPr>
            <a:spLocks noGrp="1"/>
          </p:cNvSpPr>
          <p:nvPr>
            <p:ph type="sldNum" sz="quarter" idx="12"/>
          </p:nvPr>
        </p:nvSpPr>
        <p:spPr/>
        <p:txBody>
          <a:bodyPr/>
          <a:lstStyle/>
          <a:p>
            <a:fld id="{464286D0-B7B9-4669-AA38-2F7BE1CF3C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E1BE2B-D6CE-4136-9C0F-EC9E0FEBA29A}" type="datetime1">
              <a:rPr lang="en-US" smtClean="0"/>
              <a:pPr/>
              <a:t>7/6/2019</a:t>
            </a:fld>
            <a:endParaRPr lang="en-US"/>
          </a:p>
        </p:txBody>
      </p:sp>
      <p:sp>
        <p:nvSpPr>
          <p:cNvPr id="3" name="Footer Placeholder 2"/>
          <p:cNvSpPr>
            <a:spLocks noGrp="1"/>
          </p:cNvSpPr>
          <p:nvPr>
            <p:ph type="ftr" sz="quarter" idx="11"/>
          </p:nvPr>
        </p:nvSpPr>
        <p:spPr/>
        <p:txBody>
          <a:bodyPr/>
          <a:lstStyle/>
          <a:p>
            <a:r>
              <a:rPr lang="en-US"/>
              <a:t>Designed by Ashley Welton</a:t>
            </a:r>
          </a:p>
        </p:txBody>
      </p:sp>
      <p:sp>
        <p:nvSpPr>
          <p:cNvPr id="4" name="Slide Number Placeholder 3"/>
          <p:cNvSpPr>
            <a:spLocks noGrp="1"/>
          </p:cNvSpPr>
          <p:nvPr>
            <p:ph type="sldNum" sz="quarter" idx="12"/>
          </p:nvPr>
        </p:nvSpPr>
        <p:spPr/>
        <p:txBody>
          <a:bodyPr/>
          <a:lstStyle/>
          <a:p>
            <a:fld id="{464286D0-B7B9-4669-AA38-2F7BE1CF3C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FF4AED-D235-4F17-B3BF-CC200D550B21}" type="datetime1">
              <a:rPr lang="en-US" smtClean="0"/>
              <a:pPr/>
              <a:t>7/6/2019</a:t>
            </a:fld>
            <a:endParaRPr lang="en-US"/>
          </a:p>
        </p:txBody>
      </p:sp>
      <p:sp>
        <p:nvSpPr>
          <p:cNvPr id="6" name="Footer Placeholder 5"/>
          <p:cNvSpPr>
            <a:spLocks noGrp="1"/>
          </p:cNvSpPr>
          <p:nvPr>
            <p:ph type="ftr" sz="quarter" idx="11"/>
          </p:nvPr>
        </p:nvSpPr>
        <p:spPr/>
        <p:txBody>
          <a:bodyPr/>
          <a:lstStyle/>
          <a:p>
            <a:r>
              <a:rPr lang="en-US"/>
              <a:t>Designed by Ashley Welton</a:t>
            </a:r>
          </a:p>
        </p:txBody>
      </p:sp>
      <p:sp>
        <p:nvSpPr>
          <p:cNvPr id="7" name="Slide Number Placeholder 6"/>
          <p:cNvSpPr>
            <a:spLocks noGrp="1"/>
          </p:cNvSpPr>
          <p:nvPr>
            <p:ph type="sldNum" sz="quarter" idx="12"/>
          </p:nvPr>
        </p:nvSpPr>
        <p:spPr/>
        <p:txBody>
          <a:bodyPr/>
          <a:lstStyle/>
          <a:p>
            <a:fld id="{464286D0-B7B9-4669-AA38-2F7BE1CF3CDE}"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B2C576DC-31DB-47E1-9C2B-9A963A63B4D9}" type="datetime1">
              <a:rPr lang="en-US" smtClean="0"/>
              <a:pPr/>
              <a:t>7/6/2019</a:t>
            </a:fld>
            <a:endParaRPr lang="en-US"/>
          </a:p>
        </p:txBody>
      </p:sp>
      <p:sp>
        <p:nvSpPr>
          <p:cNvPr id="6" name="Footer Placeholder 5"/>
          <p:cNvSpPr>
            <a:spLocks noGrp="1"/>
          </p:cNvSpPr>
          <p:nvPr>
            <p:ph type="ftr" sz="quarter" idx="11"/>
          </p:nvPr>
        </p:nvSpPr>
        <p:spPr/>
        <p:txBody>
          <a:bodyPr/>
          <a:lstStyle/>
          <a:p>
            <a:r>
              <a:rPr lang="en-US"/>
              <a:t>Designed by Ashley Welton</a:t>
            </a:r>
          </a:p>
        </p:txBody>
      </p:sp>
      <p:sp>
        <p:nvSpPr>
          <p:cNvPr id="7" name="Slide Number Placeholder 6"/>
          <p:cNvSpPr>
            <a:spLocks noGrp="1"/>
          </p:cNvSpPr>
          <p:nvPr>
            <p:ph type="sldNum" sz="quarter" idx="12"/>
          </p:nvPr>
        </p:nvSpPr>
        <p:spPr/>
        <p:txBody>
          <a:bodyPr/>
          <a:lstStyle/>
          <a:p>
            <a:fld id="{464286D0-B7B9-4669-AA38-2F7BE1CF3CDE}"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DBD32152-E804-491E-8BA2-945B796EB649}" type="datetime1">
              <a:rPr lang="en-US" smtClean="0"/>
              <a:pPr/>
              <a:t>7/6/2019</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r>
              <a:rPr lang="en-US"/>
              <a:t>Designed by Ashley Welton</a:t>
            </a: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464286D0-B7B9-4669-AA38-2F7BE1CF3CD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 TargetMode="External"/><Relationship Id="rId3" Type="http://schemas.openxmlformats.org/officeDocument/2006/relationships/hyperlink" Target="http://www.google.com/url?sa=i&amp;rct=j&amp;q=&amp;esrc=s&amp;frm=1&amp;source=images&amp;cd=&amp;cad=rja&amp;uact=8&amp;docid=z2CrDOWgHMacCM&amp;tbnid=97BD1dCvKDdN_M:&amp;ved=0CAUQjRw&amp;url=http://jackbrummet.blogspot.com/2013/09/the-cave-paintings-of-cueva-de-las.html&amp;ei=ukN-U9-YF8zNsQSyg4LwDw&amp;bvm=bv.67229260,d.b2k&amp;psig=AFQjCNGDyByeb5JZ15-wB5Mf7tLL7dTHCA&amp;ust=1400870171876328" TargetMode="External"/><Relationship Id="rId7" Type="http://schemas.openxmlformats.org/officeDocument/2006/relationships/hyperlink" Target="http://www.blogger.com/goog_805307511"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en.wikipedia.org/wiki/Before_present" TargetMode="External"/><Relationship Id="rId5" Type="http://schemas.openxmlformats.org/officeDocument/2006/relationships/hyperlink" Target="http://en.wikipedia.org/wiki/Radiocarbon_dating" TargetMode="Externa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source=images&amp;cd=&amp;cad=rja&amp;uact=8&amp;docid=dHx9uwx-B4wDNM&amp;tbnid=U8aT91SSnpMLMM:&amp;ved=0CAgQjRw&amp;url=http://www.russianpaintings.net/picture.vphp?id=20745&amp;author=1462&amp;ei=okJ-U_CnJtaxsASn-IGQBw&amp;psig=AFQjCNHdb1CFg7YZUX7cyl4kyHn0Iw7j0g&amp;ust=1400869922719375"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hyperlink" Target="http://www.incredibleart.org/lessons/middle/Teachers/ggrant2.htm"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6.jpe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microsoft.com/office/2007/relationships/hdphoto" Target="../media/hdphoto5.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gayle.bluebird@state.de.u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mailto:Franzswa.watson@state.de.us"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www.ucg.org/faith/touch-man-and-hand-god/" TargetMode="External"/><Relationship Id="rId3" Type="http://schemas.openxmlformats.org/officeDocument/2006/relationships/hyperlink" Target="http://www.incredibleart.org/" TargetMode="External"/><Relationship Id="rId7" Type="http://schemas.openxmlformats.org/officeDocument/2006/relationships/hyperlink" Target="http://www.mcescher.com/about/biography/"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muralsyourway.com/hands-of-god-adam-mural/" TargetMode="External"/><Relationship Id="rId5" Type="http://schemas.openxmlformats.org/officeDocument/2006/relationships/hyperlink" Target="http://www.sbyfproject.com/" TargetMode="External"/><Relationship Id="rId4" Type="http://schemas.openxmlformats.org/officeDocument/2006/relationships/hyperlink" Target="http://www.alteredstatesofthearts.com/"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hyperlink" Target="http://www.google.com/url?sa=i&amp;rct=j&amp;q=&amp;esrc=s&amp;frm=1&amp;source=images&amp;cd=&amp;cad=rja&amp;uact=8&amp;docid=7UAqrPI_Xx5rzM&amp;tbnid=KEBIUQcxjmroSM:&amp;ved=0CAUQjRw&amp;url=http://www.wisegeek.com/what-is-a-gentlemans-agreement.htm&amp;ei=nwWGU43PJ-21sATx3YCgAw&amp;bvm=bv.67720277,d.aWw&amp;psig=AFQjCNH3H3w6seLu6Bq0zPmgAQ0qS64E-g&amp;ust=140137858678549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83000"/>
                <a:shade val="97000"/>
                <a:satMod val="23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8385048" cy="2514600"/>
          </a:xfrm>
        </p:spPr>
        <p:txBody>
          <a:bodyPr>
            <a:noAutofit/>
          </a:bodyPr>
          <a:lstStyle/>
          <a:p>
            <a:r>
              <a:rPr lang="en-US" sz="4000" dirty="0"/>
              <a:t>Our Future is in Our </a:t>
            </a:r>
            <a:br>
              <a:rPr lang="en-US" sz="4400" dirty="0"/>
            </a:br>
            <a:r>
              <a:rPr lang="en-US" sz="4400" dirty="0"/>
              <a:t>      </a:t>
            </a:r>
            <a:r>
              <a:rPr lang="en-US" sz="6000" dirty="0"/>
              <a:t>HANDS</a:t>
            </a:r>
          </a:p>
        </p:txBody>
      </p:sp>
      <p:sp>
        <p:nvSpPr>
          <p:cNvPr id="3" name="Subtitle 2"/>
          <p:cNvSpPr>
            <a:spLocks noGrp="1"/>
          </p:cNvSpPr>
          <p:nvPr>
            <p:ph type="subTitle" idx="1"/>
          </p:nvPr>
        </p:nvSpPr>
        <p:spPr>
          <a:xfrm>
            <a:off x="0" y="3886200"/>
            <a:ext cx="5105400" cy="2971800"/>
          </a:xfrm>
        </p:spPr>
        <p:txBody>
          <a:bodyPr>
            <a:normAutofit/>
          </a:bodyPr>
          <a:lstStyle/>
          <a:p>
            <a:r>
              <a:rPr lang="en-US" sz="2800" dirty="0"/>
              <a:t>An Arts Approach to Wellness</a:t>
            </a:r>
            <a:endParaRPr lang="en-US" sz="3600" dirty="0"/>
          </a:p>
          <a:p>
            <a:endParaRPr lang="en-US" sz="3600" dirty="0"/>
          </a:p>
          <a:p>
            <a:r>
              <a:rPr lang="en-US" b="1" dirty="0"/>
              <a:t>Gayle Bluebird, Peer Arts Consultant</a:t>
            </a:r>
          </a:p>
          <a:p>
            <a:r>
              <a:rPr lang="en-US" b="1" dirty="0"/>
              <a:t> </a:t>
            </a:r>
          </a:p>
        </p:txBody>
      </p:sp>
      <p:sp>
        <p:nvSpPr>
          <p:cNvPr id="4" name="Footer Placeholder 3"/>
          <p:cNvSpPr>
            <a:spLocks noGrp="1"/>
          </p:cNvSpPr>
          <p:nvPr>
            <p:ph type="ftr" sz="quarter" idx="11"/>
          </p:nvPr>
        </p:nvSpPr>
        <p:spPr/>
        <p:txBody>
          <a:bodyPr/>
          <a:lstStyle/>
          <a:p>
            <a:r>
              <a:rPr lang="en-US"/>
              <a:t>Designed by Ashley Welton</a:t>
            </a:r>
          </a:p>
        </p:txBody>
      </p:sp>
    </p:spTree>
    <p:extLst>
      <p:ext uri="{BB962C8B-B14F-4D97-AF65-F5344CB8AC3E}">
        <p14:creationId xmlns:p14="http://schemas.microsoft.com/office/powerpoint/2010/main" val="1079203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59000">
              <a:schemeClr val="bg2">
                <a:tint val="83000"/>
                <a:shade val="97000"/>
                <a:satMod val="23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Our Hands </a:t>
            </a:r>
            <a:r>
              <a:rPr lang="en-US" dirty="0"/>
              <a:t>Do</a:t>
            </a:r>
          </a:p>
        </p:txBody>
      </p:sp>
      <p:pic>
        <p:nvPicPr>
          <p:cNvPr id="6" name="Content Placeholder 5" descr="HANDS LIFE IN.JPG"/>
          <p:cNvPicPr>
            <a:picLocks noGrp="1" noChangeAspect="1"/>
          </p:cNvPicPr>
          <p:nvPr>
            <p:ph sz="half" idx="2"/>
          </p:nvPr>
        </p:nvPicPr>
        <p:blipFill>
          <a:blip r:embed="rId3" cstate="print"/>
          <a:stretch>
            <a:fillRect/>
          </a:stretch>
        </p:blipFill>
        <p:spPr>
          <a:xfrm>
            <a:off x="5158109" y="1600200"/>
            <a:ext cx="3018781" cy="4525963"/>
          </a:xfrm>
        </p:spPr>
      </p:pic>
      <p:sp>
        <p:nvSpPr>
          <p:cNvPr id="4" name="AutoShape 2" descr="data:image/jpeg;base64,/9j/4AAQSkZJRgABAQAAAQABAAD/2wCEAAkGBxQTEhAUEBMUFRQUEhAUFBQQFA8UEBQUFBQWFhUUFBQYHCggGBolGxQUITEhJSkrLi4uFx8zODMsNygtLisBCgoKDg0OGxAQGy8mHyQsLCwsLCwsLCwsLCwsLCwsLCwsLCwsLCwsLCwsLCwsLCwsLCwsLCwsLCwsLCwsLCwsLP/AABEIALcBEwMBIgACEQEDEQH/xAAcAAABBQEBAQAAAAAAAAAAAAAEAAIDBQYBBwj/xAA9EAABAwIEBAQDBgQEBwAAAAABAAIDBBEFEiExBkFRYRNxgZEiMqEUQlKxwdEjcuHwFYKisgckQ2JzwuL/xAAaAQACAwEBAAAAAAAAAAAAAAACAwABBAUG/8QALhEAAgIBBAECBAUFAQAAAAAAAAECEQMEEiExQRNRIjKBsVJhcZHwBRRCoeEj/9oADAMBAAIRAxEAPwD19oTlwJyIo4upJKEElZdSUIVWK4BDOPjaL8nDQj1XnHE2CfZXgZrtde19xbqvXF5d/wASX55bfhb9SnQ1MsX6exXorI6M80hOJWfa+Rh+E37FGQ4k7Z7D5hb8etxT7dfqZ56TJHrkNlaOar6iLojfHBGn1QVZJoVrtNWhFNPkz+IM3Vxg7rMYqbEHaFHYZL8DVlg16jHSXwmwiFwjooxlKq6SW7QrCKVPM7E1qvcNGipGnVXuHnRVPokQXF2rOSNWmxQLOVA1KKHRH2CPCnpH2KglK5FJZHRDS077hD1ZTaGW4TKt6BLkoCc1FQC40CHtdWVDErZBlK4mkrP/ACMH+oIEM2v5lWOGDNHiEQ3FpAOZAsdPZVjXka231/ZJxdy/UbPpfoENFgU118psmeJokJxZOF0WvD2KXOR/oouJae2o81n5JcrwR1WuaBVQAAgPCB8OwvBQYZTH4ZHjQk5QNydrnstEwhsFadz9naD5nMq2One2wfo1oA9AiZJf+Rnef+tK1o/lBH6ApU06V+WvuHF8/QoI2XAOuqSEdUO+7e3JJa+RNHvAXUoualyrzzOmiJdUmVLKqIRpWUuVLKoQidsV5XxN8U0l+q9ZLV5rxbS5Z3m2hsUvL0Ow/MZRlOOiIZTjmnHRSRrGzeiKWmBGyocSoyL2WqDUPV0twmY8soPhgTxxmuUZzg7hZ1dUhjzaOOzpOrujR5qPiyhbTVksMejW5LeourXC8QfQ1LZm3LdpGj7zD+o3Wd41xptTWSTR3DXBg13u0WK6WHM5O2c3Ni28F1hEt2K0JWZ4dqNwVpBqutjdqzBNUwiA7LQ0B0Wep2arQUOyufQCG4kNFm6jcrTVw0KzVU3Uq8fRUiumKgJRLm6ohtFcJpLGYfVWNkZUS3Va+mLTop4WHmhooJgCKqa7wgABuoqWO5AQvEMnxeVghfYSHU2LeDUsnAuCMsjerSrfEcKIBmpryU79RkGZzL/dc0a2CyjRoisOxSanN4Xlt927tPoUiUJKW6A5NNUyOataLhV0uIgHdScYYzUVLYswaQwknK0BxJFteyDwBsVRNkqiYG5dJGAaOG1wdNUqWolHhxDjiT8krKsONrrVcNzG+QbkIVv/AA9kzB9NUwTsBJsLxy26W1B9wr3BOH545M0kRFgbasOvmCjx54yi74BnjafAPjs5AyDVzvzOwUfGVU2nhpKc7hmd1vxO0F/9StH0rKdxnqnAvFzHEDfXkT3WExepdUSvkfqSduQ6AK4vfJbel9/+FVtXPkOpaqLI25CSoTTFJadz9he1H0ax9ijAq+10XA7TXkuDJG9EqSSSEIS6mpXUIOVDxThPisu0fE3bv2V6uqNWROnZ4rUxEEg8iuRlbnjDAL3ljGv3gOfdYRwsVknjo3Y8ikgyBFBgIVYyZFRTpdDRVeF5wsHxFwxJES9rSWc7a2XpkM2yMaQdDqmY8jixeSCmqZ43hMmVwWxgl2Vxi/CUMt3RDw5NwW/KT3ConwPidklFiPY9wV29JnjNUcnUYJR5Lan3V5S7LP0TloaX5VskZEcqzos7VjdX9WdFnq926LGDIqpH/ErzDnhzVm5TqiqOrLSmNWiUaCWJBPGqIhrWuGqgLxfRCUHYczW6psa1eT3V7RCwJ7KhxB2pQrsJALSmvcmvcmByKgjrmprae5Tz2R8cNmgqiWS0sJaWZSRt8pIWjr8QfHD87sxIA+Iquw2PTMUBxNV6sHIX90twjJ8otSl4ZXVtS43zOLnHqbp1LT2CFpm5jmcriCPQJy4BYMYF1HBiSgJ66yQciPXRTiWx/ZBOaCbHUgqVotubeS4dHRLFjr7J11XxVbA4NvqeSPS2qCTs6uJLqos4ugriShDrhfQrF8T8K3zSQDuWfqFtAV1Rqy02nweFzRkEg6Ebg7qSKSy9K4o4XbOC+OzZB7O7H915xNTOY4seCCDqCkTxmvHlsNpp1awPWfY7LZW1HMBYuKTtHWXMXVdrcPZOzLIPI/eB6gpMqWZbhS0jrgn2CODcXaFyVrkycmGvgfZ2rT8ruR8+hVxS7K7kY17S1wuFVOp/DJbuOXku1p9T6i2vs5OowbHa6A6srO4iVe1pVBW81vgY2U8q41yUyaxMLCGSIyncq6ynglshZKNVDoz0WaxN9ibrW0UeaJpHRZvH6O4NkEXyWUzNUUyFUskz2bKxwiv8W7Scrgp6iugnF9hjYQDcuA81LJWaWBBWaxxrrkElUMFXI11gSVnyanbKmhscVo9H/wAYLWai3fksxiWMmV4yi7R9VDT0k9RYG4atJQcL2GyxZ9bXEDXh0l8yBcNqWusL2PQq6ahxw1blqpxhr2DQ3tyKPH/U4via+pWTQS7ixxckgzWEaFpuktf93h/EjJ/a5fwntLm/ET11QOI1eUho3I9gpq+tbGATqTsOv9Fmn1Jc5znbkrlZJ0qRuxY9zt9B0bbG/PqramxYiwcLjqN1n450Yx2iz7maXBPs1FPWMf8AKfQ7qdZNjtUZHiD27G46O1RKfuJeL2NCkquDGAfnBHcahWEUzXC7SD5I00xbi12PTgU1K6soZVzZWl3QFePY5iT5ZnPIFjoBzsvXa4Xjd5FeOiQOc9p3a5w9iQtWmhGSdoTkm4tURAg2KlkaSRqbabIWrlsLBS4POZHhhHIm/YJOfSOK3R6Nen1afD7L3DWWu3Xz5K3gKDp47fkp84addjz6FYaNTdh7JLJ7wJG6/wBUN4lk+F9/l2Rxk4u0BKKkuSnxKgeLlozDtv7LMVfNeiPmAt1KErsMinbaRtidnttmH7+q6WH+oVxNGDLofMTy2cpkRROMUropXxu3abX5EciOxCFYV1k01aMLTXDJk3MuF6ie9UyI2/C9YHMynki8Sog66w2GYiYng8lvKPEmSsGovZLfDtEa8GXrcAvssxjFB9ns8HUHkt5jOJCNptq46ADdUFJw7JUPz1G24Z+6TqcsYx57HYMcpvjopYopKoNytI6laHCuD2tsXC5WxwvBmsaA1oCtmUo6LjZs8sjtnUx4o40UNFhDW7BW0dGOiNEVk9rUga5ALqMISopNFdFC1VrKmi0zHzYaMxSWhFETr1SQUX6iLfHxpEe7h72/ZUb26q74jdaNh6PH1BVGXXWvL8wjC/gE11kS2bRDOUcjksaHRVKKZOqNj7KZlRZUSi6EgSa+xu0kHsSFWMq101fdQqi/jxeRu9nDvofdFR440/M1w8rELLtqbc/qnGoPn5K1KSAeOLNYcRjc0gOG2x0K8Xxy7KiYjQZ3Ed7m63gqmH+ifJHE4We0OH/eAVqwan03yjPk06l0zzQ1eb5loeFQB4rtzZgHkbk/kFYV/D1O4GzAP5S4fkVTx04pn2ZcNfYG5Jt03/vVOzayE8birAxaWUZpl82rGa19lPVVQsPMIKgoc7ueo3Q9LMfGfG/QscWO6XtofIgg+q5jZ1FFB9U8nQHyVhg85sQ7dVGMhzInP/C5t/Im36hH4S9xDTm/JREfRPiMrc4YdyCRbfRWFG4loB6LOVria+3JtOw+rnvv9Gj2V/TyagXVrsF/KZ3i3CftEZfGLzRFws3d7ATdvcjceo5rzwyFamm4kLKmpjk+5PM30EjrfS3uj8dwhlW3xKYNE25FwPFHMHlm6H0PK3Q0et2f+czLq9E2vUgYTxk10iVZSvjcWyNcxw3a8Frh6FPwzDZZ3ZYmk9SflHmV1JZElbOXGDbpEBkWh4doJ5NWgtZ+J2g9FqMC4Hjjs6b+I/v8o8gtU2nAFgLdgufl11fIbIaVf5FBSYK1tidXdSrelogOSMZAimRrnTnKbuRrSUVSIWxWTy1OkdZDyTIGX2PJUL5VBLOg5KlA5DFELNQjMMoPFNz8o+pWdqKkNBcdgrzgLFvFEjTyNwOxWjDglOLnXCEZsqg9q7ZeHDBySVtZJFsiZ7ZiuLnWgv0ez81maee4Wg41d/yzv5o/9yx1NNZXlXI/A/hLxkqZNsg2TKV0qVQ5Mex2iYXX8kzN9VC92qosKz9FGHKG9tuaYXqFk0xUDpCNieaa96jJ2UITwzEbKcVROhOiBBslnV0UWbJ7bquxb4huh5qn++aEqqkAboWgkarAauzwDsVV4z8GJSW2kgjd5OYS0/RzfZQ4CbuY7qQfJQcXT5cRiPL7M8HzzMP5AoRtK7NVVxeNSzx83RPA63y6IDh6svFG7qxp9xdcwqdxs4WA2IGtx52GqosCqfhfG7QBz2i4aSMkjgN9tAFVl7OaLDGKw/bG23fT2F+ZY/8A+itLhxz5HEEENsR8Nr9brDY3JlnorbZ3ZvlsAWnTQDnZegYJKCAouwZ8RPJuNKGWPEKmRrSWvcx1he9zGy5HXW6sMAxR4c0AODvwkODvYr0Kpoi6d7xv8I3OUjKNx7qwhY3MLtAcL25a9vRSS3F48nprjn8imrsLFWyH7Q0hzXXHJ+UjVpO4aTY27dyrfD6COJuWNoaOlrKWoizBzb5XFpsegdcXt7oGqxMxFolFwdA63w3801zaiot8Iz7FKTcVyy0DLnspGxplHUNe0FqIebBCA7ToQFlHJMopqgBAS1W6jZajZPNOgZKlQTVKAkqxtdL5bpDKS7DJJkLLLYE2vbkNyuxxk6oqCFbsGhb+LJ+xkzaxLiBUVM5ew3bbsrHgJrmzDSwIN0+WDUK84bitIPIrqzajicUuDmxuU7ZsEl1Jcg2mKx3DjUxujDspuHXO2h2WKqcMlhNpGm3Uat916PTDf0CfJGDvr5o5q2FCbijzRjlMyXqtpU4PE7dg8xoVVVHDY+44jsdUvYOWVeSjzhRyuVnJgbxsWn6IZ+GSfh9rKtjDWRe4C66Y4FH/AOGy/h08wqWvxJsTi14dcdBp7qLHJ9Ip5Irtkz2OUbo3dVVycTMH3HH1CLw3EvGvZpaO6YtPkfFAvPBeR7nO6/RROld2RNU2wuCqaUnmU6Gjm+2Klq4eAllXlcHGxsQbHmg8YkMjmZSfiIA62vrf6phTqf52X2v+YIR5tGtlp8omHWPdTXDLnCqrI6w5Eex2/VM41lPi0s1uYYfU2/UICnBEzjyyhva5Nx+X1R3EdDI6kzkgtsCLE5mk7XHsuW07Onao0nDsbcwuB+qz9JGBV1sbuU2YfyvaD+YcjMBxEkxlv3mhw9RdV+LvMeIPcbjxoWn1jJB/3BCXzdjuKIgDTFulpWbeYWp4dqNRc/UrGY/KTGCfuuY8c9iCt3wrhkb4nOPzkPym7vhI+Ww9AolfRJNRTsuYJWeK9pOtm+ugU9YRbXlb+7rLR4nG6rmY64LXNbmB0uGNB087j0V5WNMsT2MI8QZC3azsrg4D1tb1Rp8CJR5QRUOJZmYLubrYbkc7d9vZV9HiEcoEZAeH2AabG5PIf33QuEYxZ1jcAkgh2haQbWI5FcxzDHML6mk3c3+KwanL96SLo7r5XGu43fKC206f0ZZwYeIHWgfmYAA4En5uZZ2vpY9N0ZLNeMvB2F9FmcCxEvsGnUZSNbCwG3lp9UfHXiOpkjk0ZIGvbfYh4s7/AFByuL4JKDvnsFrMWaL3IWdruJ2tuG/Eey7xhw74UjXMkLo5MxY1xu5trXaeo1FiqWLCHO5LpYNBGcdzZz82scXtSGy49LIbNFh7lWXD9I4ytc8knuh6TDSxwBHPRa3DqUAtK3wwQxLhGLJnnk7ZZMICkYQoaymcNWoB07hurUb6Ft0Wjmq0wI2kHks3FWnmrvAKkOlb6peWL2sKD5NokuLq5RtM5SHQ+ZUxQ9NJZoUhlRvspDiVG5cMvZMMvZVRYx4UD2hTulCjc4IigOVnRUWJ4ax98zfVaGQBBVDUcW0U0edYtw8BctU+EU/hssd1pK9mhVOSAtmFtiMnAyoPwlVEwVlUTCyBcb7LShIOI0wfMOxCmkv0UOY9FKstMsHgFjj1J/b9FC7Gpn07oTlyglofZ2cgHzte9/ZJ0gEY8j+qjhh/hs7tBP8Am1/VeeyLbJo7+N7oplhwy6zGNAuWnILb76Ae4VvxjRua+ic9v3nAEG4ILdRfrcD6LMYZibaeb+KcrXFpDj8rXt1FzyB69gtnxJxDDPBE0A52TRvBOS2UaOtZx5FBSGW7S/cDqcOfJAXeH8BIaHaaX0BtvYkgXWZg4nxGlbJBEyMsD5GiRzC6YNvbQ3te3UFesYfOxtG58haIxE0lxII0AtbvcD1WTw7FInh5cwXLnuFwLgOJP5WVVtBv1E17PwZHDK0F2tw/UkO+Y66k9fNb3BcUBAHPv+SxfEIjLszNHA3BHVSYTXZh0cN/3VVXKD4fDPQ8ZwsTN8WC3ijcCwEgHLs/oeex5WBwfFzo119w3oRrz6Ea+yZgeKuzWJ3t09T/AH0U3EVM0ZJ2Cxc4Mkts64OV57iwHe46Kn+JFJf4S+hFjNCyGWKWIBjZMwc1tsuffMByuCb9x3TOMIc9PFUNNnREAkfhfYfR2X3KXEZc6ka8a+FJG423ym7D9XD2TaZ/jUNSwbmGS3mBcfUBOwyUcqb6YrLFyxN3yjHyYk95Be4usLC/IdAi6bFLKnFDIFxzHN3GnXkvURhFKkedk3J22auPGGOtmG3NH02LDRYRkpU32wjYqnCJOT1amrGvaDcJPpmO2svLYsTlHy3VnR4hVHZpSfRrphbvc3v+HNKkwShLKhvSxWUgxudvzNK0eBcRNLx4gsUvJCai/IUZRtG+C6h46tpAIIsUlyKZttFFE3QKTKmHTZN8Uo2mRMlypjmJhkKY6QqqLE+NQPiT3SOUbpiiooge1BzhGPnHMISeRpRIopcQNgVnao3WgxRuhsqPKFt0/RnygLmFc8Io51kO+QX3C1JiSHKQnBgO4THv7pvjAbuAVkHzUtwRfRPebaDYaD0XI6gHYpkxB5hYdXpXk5gufP5m7SapY3U+vABW0niO7N3Pfp/fVQthdHYAZm8vxN8j0VoNE17yVhWizLx9jbLV4Hzf+mDMvpqbdD+yJiEh2c0DyP7qHLrui6fTUC5t7Dt/Tohy6bJCO5omLUY5S2pgNfQyj4nucW9hl/JRwXaQW6LTUMgf8Ltb9UFV0fhPII03CboJRcvTku/5QGtg1H1Ivr+WF4TVHM2+hHTvzC20dOJ4ZYyRdzRlP4XizmuP+YD0WHLmloLdHM18xzH99Fo+Ha/bVJ1WD0cleGM0+b1sd+UG4I3xYZYZNCWyRuB5EgtPsfyQPBNiHRvNvmYbdbEFW7NKokCwexjj56t/9Vk5cRMFTPlFrTSctDZxsbIdPp55fl7QWfPDH83UvuZyspamN0jHtdZjnNvY2OUkZh52utHwXRCVj45W3aevJEO4gLyS4Akm5uArDC8QHIAX6L0D3beezgWrK+s4IDSSxxLeh3CfRcLsHzalaynqr7p5pxuEv1pLhhbUU0GBxt2aFZ09M1uwClyJBpQOTfktJIc6lY7cBQvwph2AU7XFTxOQW0XSYIymcBYE2HdcVjZcQ7y6HvC5lTnJBZGaUcsErJwXUARE5qhfGiSFE5ihAKWFAVNMrWRiCnYUaZRmcTpjY2KxVbVyh+Rundb/ABHNYrJTM/iAkLVht8CshBSU7m6uN79UaKdh5arkpTBJZbEZ2SGnA5BRvpmO3aFMJrjVQuciKIzTNb8qiqKZrxqNeo0Kmc9R5lCA8VJl2cfUqQwlTDVTRsRJEbAXU/YrsVwdVaM7BEjDM/zAD81bS8lbmMweFtr99evkPdG4/GLMJtfUedkylp2w6tDnc9QSLjYqkxLErv8AiJNtByt6LnQ0bjnU18qN0tYpYXHyyeOMHZWOByZHgHbl5LPx1rfxW80dFVbWN7dFo1emWeFJ8roTptQ8MrfT7N/XODJKeW+jmZD0u05hr/mPsqbiHwXTPOhJDSS0gi9gDqOeiBjxQva1ryLN20A9T1KlZG124CTpdK8L3N8l6nUrKtqXXkCdQRn5X280z7I9mrHX8irCXDmnbRQHDXg/A5bk/wAzIOpMXc3RwKu6bHm6X0WdNJLfUApponn7qpwiyJtG5gr437EXRDSvO208jdrj3RcFdOzm4gdUp4PZhqfubzKmtCzlBxJylBHdXVLiMb/lN+3NKlCUew00w4EpIf8AxBvdJLp+wXAcU8BJJZB4rLgcupIWEhXTHJJKiyF4Qc7EklaIUOJMOtisjW3za9V1JasHzCsnQ0yX3THhJJbjMRhyReupIiEZKQKSSiITRhEtakkiBZaUFONyrEFJJCyiVrLqlx3AmPBc3R3bmkkhTLMNVwlt2uVG2oe15s4jyKSSy6nhqjTj5RbUuOTNtqHDvuruh4sAtnYR5JJIo5ZJdguEWaOj4phdbU+rSrylqo3gFp+jv2SST4/FGxMlTCmxgqaKEJJIGRD3Qi+ymjhba1gkkhbCQx1BGfuhdgoWNN2ix7LqSHcy6QcI29F1JJLDP//Z"/>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311400"/>
            <a:ext cx="3833856" cy="2551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a:t>Designed by Ashley Welton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84000">
              <a:schemeClr val="bg2">
                <a:tint val="83000"/>
                <a:shade val="97000"/>
                <a:satMod val="23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OUR HANDS SAY</a:t>
            </a:r>
          </a:p>
        </p:txBody>
      </p:sp>
      <p:pic>
        <p:nvPicPr>
          <p:cNvPr id="9" name="Content Placeholder 4" descr="HANDS COUPLES.JPG"/>
          <p:cNvPicPr>
            <a:picLocks noGrp="1" noChangeAspect="1"/>
          </p:cNvPicPr>
          <p:nvPr>
            <p:ph sz="half" idx="1"/>
          </p:nvPr>
        </p:nvPicPr>
        <p:blipFill>
          <a:blip r:embed="rId3" cstate="print"/>
          <a:stretch>
            <a:fillRect/>
          </a:stretch>
        </p:blipFill>
        <p:spPr>
          <a:xfrm>
            <a:off x="816833" y="1600201"/>
            <a:ext cx="3319334" cy="3810000"/>
          </a:xfrm>
        </p:spPr>
      </p:pic>
      <p:pic>
        <p:nvPicPr>
          <p:cNvPr id="11" name="Content Placeholder 10" descr="HANDS IN REVERENCE.WMF"/>
          <p:cNvPicPr>
            <a:picLocks noGrp="1" noChangeAspect="1"/>
          </p:cNvPicPr>
          <p:nvPr>
            <p:ph sz="half" idx="2"/>
          </p:nvPr>
        </p:nvPicPr>
        <p:blipFill>
          <a:blip r:embed="rId4" cstate="print"/>
          <a:stretch>
            <a:fillRect/>
          </a:stretch>
        </p:blipFill>
        <p:spPr>
          <a:xfrm>
            <a:off x="6080455" y="2970727"/>
            <a:ext cx="1174090" cy="1784909"/>
          </a:xfrm>
        </p:spPr>
      </p:pic>
      <p:pic>
        <p:nvPicPr>
          <p:cNvPr id="8" name="Content Placeholder 7" descr="HANDS OVER EYES.JPG"/>
          <p:cNvPicPr>
            <a:picLocks noGrp="1" noChangeAspect="1"/>
          </p:cNvPicPr>
          <p:nvPr>
            <p:ph sz="half" idx="4294967295"/>
          </p:nvPr>
        </p:nvPicPr>
        <p:blipFill>
          <a:blip r:embed="rId5" cstate="print"/>
          <a:stretch>
            <a:fillRect/>
          </a:stretch>
        </p:blipFill>
        <p:spPr>
          <a:xfrm>
            <a:off x="5029200" y="1828800"/>
            <a:ext cx="3657600" cy="3124200"/>
          </a:xfrm>
        </p:spPr>
      </p:pic>
      <p:sp>
        <p:nvSpPr>
          <p:cNvPr id="3" name="Footer Placeholder 2"/>
          <p:cNvSpPr>
            <a:spLocks noGrp="1"/>
          </p:cNvSpPr>
          <p:nvPr>
            <p:ph type="ftr" sz="quarter" idx="11"/>
          </p:nvPr>
        </p:nvSpPr>
        <p:spPr/>
        <p:txBody>
          <a:bodyPr/>
          <a:lstStyle/>
          <a:p>
            <a:r>
              <a:rPr lang="en-US"/>
              <a:t>Designed by Ashley Welton</a:t>
            </a:r>
          </a:p>
        </p:txBody>
      </p:sp>
    </p:spTree>
    <p:extLst>
      <p:ext uri="{BB962C8B-B14F-4D97-AF65-F5344CB8AC3E}">
        <p14:creationId xmlns:p14="http://schemas.microsoft.com/office/powerpoint/2010/main" val="4101186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Famous Artists Using Hands</a:t>
            </a:r>
          </a:p>
        </p:txBody>
      </p:sp>
      <p:sp>
        <p:nvSpPr>
          <p:cNvPr id="3" name="Footer Placeholder 2"/>
          <p:cNvSpPr>
            <a:spLocks noGrp="1"/>
          </p:cNvSpPr>
          <p:nvPr>
            <p:ph type="ftr" sz="quarter" idx="11"/>
          </p:nvPr>
        </p:nvSpPr>
        <p:spPr/>
        <p:txBody>
          <a:bodyPr/>
          <a:lstStyle/>
          <a:p>
            <a:r>
              <a:rPr lang="en-US"/>
              <a:t>Designed by Ashley Welton</a:t>
            </a:r>
          </a:p>
        </p:txBody>
      </p:sp>
    </p:spTree>
    <p:extLst>
      <p:ext uri="{BB962C8B-B14F-4D97-AF65-F5344CB8AC3E}">
        <p14:creationId xmlns:p14="http://schemas.microsoft.com/office/powerpoint/2010/main" val="3900533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78000">
              <a:schemeClr val="bg2">
                <a:tint val="83000"/>
                <a:shade val="97000"/>
                <a:satMod val="23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381000"/>
            <a:ext cx="6278418"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81000" y="5334000"/>
            <a:ext cx="8305799" cy="1384995"/>
          </a:xfrm>
          <a:prstGeom prst="rect">
            <a:avLst/>
          </a:prstGeom>
        </p:spPr>
        <p:txBody>
          <a:bodyPr wrap="square">
            <a:spAutoFit/>
          </a:bodyPr>
          <a:lstStyle/>
          <a:p>
            <a:pPr algn="ctr"/>
            <a:r>
              <a:rPr lang="en-US" sz="2800" dirty="0"/>
              <a:t>Michelangelo 'Hands of God‘</a:t>
            </a:r>
          </a:p>
          <a:p>
            <a:r>
              <a:rPr lang="en-US" sz="1400" dirty="0"/>
              <a:t>Few artists have captured the physical human form with the beauty seen in Michelangelo's work, even in the smallest of details. In this close-up mural of his Creation of Adam, part of his Sistine Chapel fresco masterpiece, we see just two hands, God's reaching down to Adam's, their fingers almost touching. God's hand is full strength and energy, while Adam's hand seems to wait for that electric spark of life.</a:t>
            </a:r>
          </a:p>
        </p:txBody>
      </p:sp>
      <p:sp>
        <p:nvSpPr>
          <p:cNvPr id="2" name="Footer Placeholder 1"/>
          <p:cNvSpPr>
            <a:spLocks noGrp="1"/>
          </p:cNvSpPr>
          <p:nvPr>
            <p:ph type="ftr" sz="quarter" idx="11"/>
          </p:nvPr>
        </p:nvSpPr>
        <p:spPr/>
        <p:txBody>
          <a:bodyPr/>
          <a:lstStyle/>
          <a:p>
            <a:r>
              <a:rPr lang="en-US"/>
              <a:t>Designed by Ashley Welton</a:t>
            </a:r>
          </a:p>
        </p:txBody>
      </p:sp>
    </p:spTree>
    <p:extLst>
      <p:ext uri="{BB962C8B-B14F-4D97-AF65-F5344CB8AC3E}">
        <p14:creationId xmlns:p14="http://schemas.microsoft.com/office/powerpoint/2010/main" val="84998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75000">
              <a:schemeClr val="bg2">
                <a:tint val="83000"/>
                <a:shade val="97000"/>
                <a:satMod val="23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pic>
        <p:nvPicPr>
          <p:cNvPr id="7170" name="Picture 2" descr="http://3.bp.blogspot.com/-eUIzIUmrCMo/UioahGihlmI/AAAAAAAAeN4/YJnHWng_ekI/s1600/17.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304800"/>
            <a:ext cx="6340114" cy="47529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0909" y="5334000"/>
            <a:ext cx="8610600" cy="1261884"/>
          </a:xfrm>
          <a:prstGeom prst="rect">
            <a:avLst/>
          </a:prstGeom>
        </p:spPr>
        <p:txBody>
          <a:bodyPr wrap="square">
            <a:spAutoFit/>
          </a:bodyPr>
          <a:lstStyle/>
          <a:p>
            <a:r>
              <a:rPr lang="en-US" sz="2000" b="1" dirty="0" err="1">
                <a:latin typeface="Calibri" panose="020F0502020204030204" pitchFamily="34" charset="0"/>
              </a:rPr>
              <a:t>Cueva</a:t>
            </a:r>
            <a:r>
              <a:rPr lang="en-US" sz="2000" b="1" dirty="0">
                <a:latin typeface="Calibri" panose="020F0502020204030204" pitchFamily="34" charset="0"/>
              </a:rPr>
              <a:t> de </a:t>
            </a:r>
            <a:r>
              <a:rPr lang="en-US" sz="2000" b="1" dirty="0" err="1">
                <a:latin typeface="Calibri" panose="020F0502020204030204" pitchFamily="34" charset="0"/>
              </a:rPr>
              <a:t>las</a:t>
            </a:r>
            <a:r>
              <a:rPr lang="en-US" sz="2000" b="1" dirty="0">
                <a:latin typeface="Calibri" panose="020F0502020204030204" pitchFamily="34" charset="0"/>
              </a:rPr>
              <a:t> Manos (Cave of the Hands) </a:t>
            </a:r>
            <a:r>
              <a:rPr lang="en-US" sz="1400" dirty="0">
                <a:latin typeface="Calibri" panose="020F0502020204030204" pitchFamily="34" charset="0"/>
              </a:rPr>
              <a:t>is a cave in Argentina. The art on the walls of the cave dates from 13,000 to 9,000 years BC. The early artwork has been </a:t>
            </a:r>
            <a:r>
              <a:rPr lang="en-US" sz="1400" dirty="0">
                <a:latin typeface="Calibri" panose="020F0502020204030204" pitchFamily="34" charset="0"/>
                <a:hlinkClick r:id="rId5" tooltip="Radiocarbon dating"/>
              </a:rPr>
              <a:t>carbon-dated</a:t>
            </a:r>
            <a:r>
              <a:rPr lang="en-US" sz="1400" dirty="0">
                <a:latin typeface="Calibri" panose="020F0502020204030204" pitchFamily="34" charset="0"/>
              </a:rPr>
              <a:t> to ca. 9300 </a:t>
            </a:r>
            <a:r>
              <a:rPr lang="en-US" sz="1400" dirty="0">
                <a:latin typeface="Calibri" panose="020F0502020204030204" pitchFamily="34" charset="0"/>
                <a:hlinkClick r:id="rId6" tooltip="Before present"/>
              </a:rPr>
              <a:t>B</a:t>
            </a:r>
            <a:r>
              <a:rPr lang="en-US" sz="1400" dirty="0">
                <a:latin typeface="Calibri" panose="020F0502020204030204" pitchFamily="34" charset="0"/>
              </a:rPr>
              <a:t>C. The age of the paintings was calculated from the remains of bone-made pipes used for spraying the paint on the wall of the cave to create hand</a:t>
            </a:r>
            <a:r>
              <a:rPr lang="en-US" sz="1400" dirty="0">
                <a:latin typeface="Calibri" panose="020F0502020204030204" pitchFamily="34" charset="0"/>
                <a:hlinkClick r:id="rId7"/>
              </a:rPr>
              <a:t> </a:t>
            </a:r>
            <a:r>
              <a:rPr lang="en-US" sz="1400" dirty="0">
                <a:latin typeface="Calibri" panose="020F0502020204030204" pitchFamily="34" charset="0"/>
              </a:rPr>
              <a:t>silhouettes</a:t>
            </a:r>
            <a:r>
              <a:rPr lang="en-US" sz="1400" dirty="0">
                <a:latin typeface="Calibri" panose="020F0502020204030204" pitchFamily="34" charset="0"/>
                <a:hlinkClick r:id="rId8"/>
              </a:rPr>
              <a:t>.</a:t>
            </a:r>
            <a:r>
              <a:rPr lang="en-US" sz="1400" dirty="0">
                <a:latin typeface="Calibri" panose="020F0502020204030204" pitchFamily="34" charset="0"/>
              </a:rPr>
              <a:t> Because the hands are mostly left hands, scientists believe that the painters held the spraying pipe with their right hand</a:t>
            </a:r>
          </a:p>
        </p:txBody>
      </p:sp>
      <p:sp>
        <p:nvSpPr>
          <p:cNvPr id="2" name="Footer Placeholder 1"/>
          <p:cNvSpPr>
            <a:spLocks noGrp="1"/>
          </p:cNvSpPr>
          <p:nvPr>
            <p:ph type="ftr" sz="quarter" idx="11"/>
          </p:nvPr>
        </p:nvSpPr>
        <p:spPr/>
        <p:txBody>
          <a:bodyPr/>
          <a:lstStyle/>
          <a:p>
            <a:r>
              <a:rPr lang="en-US"/>
              <a:t>Designed by Ashley Welton</a:t>
            </a:r>
          </a:p>
        </p:txBody>
      </p:sp>
    </p:spTree>
    <p:extLst>
      <p:ext uri="{BB962C8B-B14F-4D97-AF65-F5344CB8AC3E}">
        <p14:creationId xmlns:p14="http://schemas.microsoft.com/office/powerpoint/2010/main" val="1431402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78000">
              <a:schemeClr val="bg2">
                <a:tint val="83000"/>
                <a:shade val="97000"/>
                <a:satMod val="23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pic>
        <p:nvPicPr>
          <p:cNvPr id="5124" name="Picture 4" descr="http://www.russianpaintings.net/upload1/author/escher_m_c/Escher_MC_Drawing_Hands_1948_lithograph_large.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600200"/>
            <a:ext cx="4343400" cy="3962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57800" y="749855"/>
            <a:ext cx="3454400" cy="5539978"/>
          </a:xfrm>
          <a:prstGeom prst="rect">
            <a:avLst/>
          </a:prstGeom>
          <a:noFill/>
        </p:spPr>
        <p:txBody>
          <a:bodyPr wrap="square" rtlCol="0">
            <a:spAutoFit/>
          </a:bodyPr>
          <a:lstStyle/>
          <a:p>
            <a:pPr algn="ctr"/>
            <a:r>
              <a:rPr lang="en-US" sz="2400" b="1" dirty="0"/>
              <a:t>Escher </a:t>
            </a:r>
            <a:r>
              <a:rPr lang="en-US" sz="2400" b="1" dirty="0" err="1"/>
              <a:t>Maurits</a:t>
            </a:r>
            <a:r>
              <a:rPr lang="en-US" sz="2400" b="1" dirty="0"/>
              <a:t> </a:t>
            </a:r>
            <a:r>
              <a:rPr lang="en-US" sz="2400" b="1" dirty="0" err="1"/>
              <a:t>Cornelis</a:t>
            </a:r>
            <a:r>
              <a:rPr lang="en-US" sz="2400" b="1" dirty="0"/>
              <a:t> - 'Drawing Hands‘</a:t>
            </a:r>
          </a:p>
          <a:p>
            <a:pPr algn="ctr"/>
            <a:endParaRPr lang="en-US" dirty="0"/>
          </a:p>
          <a:p>
            <a:pPr algn="ctr"/>
            <a:r>
              <a:rPr lang="en-US" dirty="0" err="1"/>
              <a:t>Maurits</a:t>
            </a:r>
            <a:r>
              <a:rPr lang="en-US" dirty="0"/>
              <a:t> </a:t>
            </a:r>
            <a:r>
              <a:rPr lang="en-US" dirty="0" err="1"/>
              <a:t>Cornelis</a:t>
            </a:r>
            <a:r>
              <a:rPr lang="en-US" dirty="0"/>
              <a:t> Escher (1898-1972) is one of the world's most famous graphic artists. His art is enjoyed by millions of people all over the world, as can be seen on the many web sites on the internet.</a:t>
            </a:r>
          </a:p>
          <a:p>
            <a:pPr algn="ctr"/>
            <a:endParaRPr lang="en-US" dirty="0"/>
          </a:p>
          <a:p>
            <a:pPr algn="ctr"/>
            <a:r>
              <a:rPr lang="en-US" dirty="0"/>
              <a:t>He is most famous for his so-called impossible constructions, such as Ascending and Descending, Relativity, his Transformation Prints, such as Metamorphosis I, Metamorphosis II and Metamorphosis III, Sky &amp; Water I or Reptiles.</a:t>
            </a:r>
          </a:p>
          <a:p>
            <a:pPr algn="ctr"/>
            <a:endParaRPr lang="en-US" dirty="0"/>
          </a:p>
        </p:txBody>
      </p:sp>
      <p:sp>
        <p:nvSpPr>
          <p:cNvPr id="2" name="Footer Placeholder 1"/>
          <p:cNvSpPr>
            <a:spLocks noGrp="1"/>
          </p:cNvSpPr>
          <p:nvPr>
            <p:ph type="ftr" sz="quarter" idx="11"/>
          </p:nvPr>
        </p:nvSpPr>
        <p:spPr/>
        <p:txBody>
          <a:bodyPr/>
          <a:lstStyle/>
          <a:p>
            <a:r>
              <a:rPr lang="en-US"/>
              <a:t>Designed by Ashley Welton</a:t>
            </a:r>
          </a:p>
        </p:txBody>
      </p:sp>
    </p:spTree>
    <p:extLst>
      <p:ext uri="{BB962C8B-B14F-4D97-AF65-F5344CB8AC3E}">
        <p14:creationId xmlns:p14="http://schemas.microsoft.com/office/powerpoint/2010/main" val="140723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Other Arts Activities</a:t>
            </a:r>
            <a:br>
              <a:rPr lang="en-US" dirty="0"/>
            </a:br>
            <a:r>
              <a:rPr lang="en-US" dirty="0"/>
              <a:t>(from grade school students)</a:t>
            </a:r>
          </a:p>
        </p:txBody>
      </p:sp>
      <p:sp>
        <p:nvSpPr>
          <p:cNvPr id="2" name="Footer Placeholder 1"/>
          <p:cNvSpPr>
            <a:spLocks noGrp="1"/>
          </p:cNvSpPr>
          <p:nvPr>
            <p:ph type="ftr" sz="quarter" idx="11"/>
          </p:nvPr>
        </p:nvSpPr>
        <p:spPr/>
        <p:txBody>
          <a:bodyPr/>
          <a:lstStyle/>
          <a:p>
            <a:r>
              <a:rPr lang="en-US"/>
              <a:t>Designed by Ashley Welton</a:t>
            </a:r>
          </a:p>
        </p:txBody>
      </p:sp>
    </p:spTree>
    <p:extLst>
      <p:ext uri="{BB962C8B-B14F-4D97-AF65-F5344CB8AC3E}">
        <p14:creationId xmlns:p14="http://schemas.microsoft.com/office/powerpoint/2010/main" val="1032571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82000">
              <a:schemeClr val="bg2">
                <a:tint val="83000"/>
                <a:shade val="97000"/>
                <a:satMod val="23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305800" cy="1143000"/>
          </a:xfrm>
        </p:spPr>
        <p:txBody>
          <a:bodyPr>
            <a:normAutofit fontScale="90000"/>
          </a:bodyPr>
          <a:lstStyle/>
          <a:p>
            <a:pPr fontAlgn="t"/>
            <a:r>
              <a:rPr lang="en-US" b="1" dirty="0" err="1"/>
              <a:t>Adinkra</a:t>
            </a:r>
            <a:r>
              <a:rPr lang="en-US" b="1" dirty="0"/>
              <a:t>-Meets </a:t>
            </a:r>
            <a:r>
              <a:rPr lang="en-US" b="1" dirty="0" err="1"/>
              <a:t>Mehendi</a:t>
            </a:r>
            <a:r>
              <a:rPr lang="en-US" b="1" dirty="0"/>
              <a:t> Hands Designs </a:t>
            </a:r>
            <a:br>
              <a:rPr lang="en-US" b="1" dirty="0"/>
            </a:br>
            <a:r>
              <a:rPr lang="en-US" sz="2200" b="1" dirty="0"/>
              <a:t>by</a:t>
            </a:r>
            <a:br>
              <a:rPr lang="en-US" sz="2200" dirty="0"/>
            </a:br>
            <a:r>
              <a:rPr lang="en-US" sz="2200" b="1" dirty="0"/>
              <a:t>Christine </a:t>
            </a:r>
            <a:r>
              <a:rPr lang="en-US" sz="2200" b="1" dirty="0" err="1"/>
              <a:t>Besack</a:t>
            </a:r>
            <a:r>
              <a:rPr lang="en-US" sz="2200" dirty="0"/>
              <a:t> </a:t>
            </a:r>
            <a:br>
              <a:rPr lang="en-US" dirty="0"/>
            </a:br>
            <a:endParaRPr lang="en-US" dirty="0"/>
          </a:p>
        </p:txBody>
      </p:sp>
      <p:sp>
        <p:nvSpPr>
          <p:cNvPr id="3" name="Rectangle 2"/>
          <p:cNvSpPr/>
          <p:nvPr/>
        </p:nvSpPr>
        <p:spPr>
          <a:xfrm>
            <a:off x="381000" y="2895600"/>
            <a:ext cx="4572000" cy="2062103"/>
          </a:xfrm>
          <a:prstGeom prst="rect">
            <a:avLst/>
          </a:prstGeom>
        </p:spPr>
        <p:txBody>
          <a:bodyPr>
            <a:spAutoFit/>
          </a:bodyPr>
          <a:lstStyle/>
          <a:p>
            <a:r>
              <a:rPr lang="en-US" sz="1600" dirty="0"/>
              <a:t>A very interesting cultural mix! Students learned about two cultures in the creation of these hand designs. </a:t>
            </a:r>
            <a:r>
              <a:rPr lang="en-US" sz="1600" dirty="0" err="1"/>
              <a:t>Adinkra</a:t>
            </a:r>
            <a:r>
              <a:rPr lang="en-US" sz="1600" dirty="0"/>
              <a:t> symbols were studied along with their meanings. Students combined these symbols and their own personal symbols with the elaborate designs of </a:t>
            </a:r>
            <a:r>
              <a:rPr lang="en-US" sz="1600" dirty="0" err="1"/>
              <a:t>Mehndi</a:t>
            </a:r>
            <a:r>
              <a:rPr lang="en-US" sz="1600" dirty="0"/>
              <a:t> (also </a:t>
            </a:r>
            <a:r>
              <a:rPr lang="en-US" sz="1600" dirty="0" err="1"/>
              <a:t>Mehendi</a:t>
            </a:r>
            <a:r>
              <a:rPr lang="en-US" sz="1600" dirty="0"/>
              <a:t>) henna decorations. Students did tracings of their hands. Overlapping in an interesting way was suggested. </a:t>
            </a:r>
            <a:endParaRPr lang="en-US" dirty="0"/>
          </a:p>
        </p:txBody>
      </p:sp>
      <p:pic>
        <p:nvPicPr>
          <p:cNvPr id="2051" name="Picture 3" descr="Pin it!">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810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hare on Facebook">
            <a:hlinkClick r:id="" action="ppaction://noaction"/>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762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8527" y="2438400"/>
            <a:ext cx="3771706" cy="284476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Designed by Ashley Welton</a:t>
            </a:r>
          </a:p>
        </p:txBody>
      </p:sp>
    </p:spTree>
    <p:extLst>
      <p:ext uri="{BB962C8B-B14F-4D97-AF65-F5344CB8AC3E}">
        <p14:creationId xmlns:p14="http://schemas.microsoft.com/office/powerpoint/2010/main" val="2645422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77000">
              <a:schemeClr val="bg2">
                <a:tint val="83000"/>
                <a:shade val="97000"/>
                <a:satMod val="23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3" name="Rectangle 2"/>
          <p:cNvSpPr/>
          <p:nvPr/>
        </p:nvSpPr>
        <p:spPr>
          <a:xfrm>
            <a:off x="263236" y="1295400"/>
            <a:ext cx="4572000" cy="3970318"/>
          </a:xfrm>
          <a:prstGeom prst="rect">
            <a:avLst/>
          </a:prstGeom>
        </p:spPr>
        <p:txBody>
          <a:bodyPr>
            <a:spAutoFit/>
          </a:bodyPr>
          <a:lstStyle/>
          <a:p>
            <a:r>
              <a:rPr lang="en-US" sz="2400" b="1" dirty="0"/>
              <a:t>"Sacred Circles" Mandalas</a:t>
            </a:r>
          </a:p>
          <a:p>
            <a:r>
              <a:rPr lang="en-US" sz="2400" b="1" dirty="0"/>
              <a:t> image from Gina Grant Clifton Hill Primary </a:t>
            </a:r>
          </a:p>
          <a:p>
            <a:endParaRPr lang="en-US" dirty="0"/>
          </a:p>
          <a:p>
            <a:r>
              <a:rPr lang="en-US" dirty="0"/>
              <a:t>Quoted from Bunki Kramer: The lesson comes from a book called Mandala: Luminous Symbols for Healing by Judith Cornell, PH.D. who is from San Francisco. It discusses the spiritual light from within the self which comes from ALL religions and encompasses the circle as the common ground for all religious artworks. It doesn't just cover eastern philosophies but ALL philosophies of religion.</a:t>
            </a:r>
          </a:p>
        </p:txBody>
      </p:sp>
      <p:pic>
        <p:nvPicPr>
          <p:cNvPr id="3074" name="Picture 2" descr=".">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7898" y="2286000"/>
            <a:ext cx="3652664" cy="28194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a:t>Designed by Ashley Welton</a:t>
            </a:r>
          </a:p>
        </p:txBody>
      </p:sp>
    </p:spTree>
    <p:extLst>
      <p:ext uri="{BB962C8B-B14F-4D97-AF65-F5344CB8AC3E}">
        <p14:creationId xmlns:p14="http://schemas.microsoft.com/office/powerpoint/2010/main" val="445752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83000">
              <a:schemeClr val="bg2">
                <a:tint val="83000"/>
                <a:shade val="97000"/>
                <a:satMod val="23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3" name="Rectangle 2"/>
          <p:cNvSpPr/>
          <p:nvPr/>
        </p:nvSpPr>
        <p:spPr>
          <a:xfrm>
            <a:off x="381000" y="1295400"/>
            <a:ext cx="4572000" cy="3170099"/>
          </a:xfrm>
          <a:prstGeom prst="rect">
            <a:avLst/>
          </a:prstGeom>
        </p:spPr>
        <p:txBody>
          <a:bodyPr>
            <a:spAutoFit/>
          </a:bodyPr>
          <a:lstStyle/>
          <a:p>
            <a:endParaRPr lang="en-US" dirty="0"/>
          </a:p>
          <a:p>
            <a:endParaRPr lang="en-US" dirty="0"/>
          </a:p>
          <a:p>
            <a:endParaRPr lang="en-US" dirty="0"/>
          </a:p>
          <a:p>
            <a:r>
              <a:rPr lang="en-US" sz="2800" b="1" dirty="0"/>
              <a:t>Surreal Self Portrait Hands</a:t>
            </a:r>
          </a:p>
          <a:p>
            <a:r>
              <a:rPr lang="en-US" sz="2800" b="1" dirty="0"/>
              <a:t> </a:t>
            </a:r>
            <a:r>
              <a:rPr lang="en-US" sz="2000" b="1" dirty="0"/>
              <a:t>Submitted by Carol O'Neil </a:t>
            </a:r>
          </a:p>
          <a:p>
            <a:endParaRPr lang="en-US" dirty="0"/>
          </a:p>
          <a:p>
            <a:r>
              <a:rPr lang="en-US" dirty="0"/>
              <a:t>This lesson is modified from one by Bunki Kramer. Student created a surreal portrait of themselves using their hands and symbols representing their interests. </a:t>
            </a:r>
          </a:p>
        </p:txBody>
      </p:sp>
      <p:pic>
        <p:nvPicPr>
          <p:cNvPr id="4097" name="Picture 1" des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5290" y="457200"/>
            <a:ext cx="2694709" cy="32289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http://www.incredibleart.org/files/Hands/carol-surreal-port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3886200"/>
            <a:ext cx="3669146" cy="25908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a:t>Designed by Ashley Welton</a:t>
            </a:r>
          </a:p>
        </p:txBody>
      </p:sp>
    </p:spTree>
    <p:extLst>
      <p:ext uri="{BB962C8B-B14F-4D97-AF65-F5344CB8AC3E}">
        <p14:creationId xmlns:p14="http://schemas.microsoft.com/office/powerpoint/2010/main" val="3159726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Importance of Our Hands</a:t>
            </a:r>
          </a:p>
        </p:txBody>
      </p:sp>
      <p:sp>
        <p:nvSpPr>
          <p:cNvPr id="2" name="Footer Placeholder 1"/>
          <p:cNvSpPr>
            <a:spLocks noGrp="1"/>
          </p:cNvSpPr>
          <p:nvPr>
            <p:ph type="ftr" sz="quarter" idx="11"/>
          </p:nvPr>
        </p:nvSpPr>
        <p:spPr/>
        <p:txBody>
          <a:bodyPr/>
          <a:lstStyle/>
          <a:p>
            <a:r>
              <a:rPr lang="en-US"/>
              <a:t>Designed by Ashley Welton</a:t>
            </a:r>
          </a:p>
        </p:txBody>
      </p:sp>
    </p:spTree>
    <p:extLst>
      <p:ext uri="{BB962C8B-B14F-4D97-AF65-F5344CB8AC3E}">
        <p14:creationId xmlns:p14="http://schemas.microsoft.com/office/powerpoint/2010/main" val="2519752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79000">
              <a:schemeClr val="bg2">
                <a:tint val="83000"/>
                <a:shade val="97000"/>
                <a:satMod val="23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3" name="Rectangle 2"/>
          <p:cNvSpPr/>
          <p:nvPr/>
        </p:nvSpPr>
        <p:spPr>
          <a:xfrm>
            <a:off x="381000" y="2133600"/>
            <a:ext cx="4572000" cy="3693319"/>
          </a:xfrm>
          <a:prstGeom prst="rect">
            <a:avLst/>
          </a:prstGeom>
        </p:spPr>
        <p:txBody>
          <a:bodyPr>
            <a:spAutoFit/>
          </a:bodyPr>
          <a:lstStyle/>
          <a:p>
            <a:r>
              <a:rPr lang="en-US" dirty="0"/>
              <a:t>This </a:t>
            </a:r>
            <a:r>
              <a:rPr lang="en-US" b="1" dirty="0"/>
              <a:t>Henna Hand Designs </a:t>
            </a:r>
            <a:r>
              <a:rPr lang="en-US" dirty="0"/>
              <a:t>Art Lesson shows you how to create a unique and unusual self-portrait of your hands! </a:t>
            </a:r>
          </a:p>
          <a:p>
            <a:endParaRPr lang="en-US" dirty="0"/>
          </a:p>
          <a:p>
            <a:r>
              <a:rPr lang="en-US" b="1" dirty="0"/>
              <a:t>                         ** </a:t>
            </a:r>
            <a:r>
              <a:rPr lang="en-US" b="1" u="sng" dirty="0"/>
              <a:t>EXPLORE</a:t>
            </a:r>
            <a:r>
              <a:rPr lang="en-US" b="1" dirty="0"/>
              <a:t> **</a:t>
            </a:r>
          </a:p>
          <a:p>
            <a:endParaRPr lang="en-US" dirty="0"/>
          </a:p>
          <a:p>
            <a:r>
              <a:rPr lang="en-US" dirty="0"/>
              <a:t> • Other cultures</a:t>
            </a:r>
          </a:p>
          <a:p>
            <a:r>
              <a:rPr lang="en-US" dirty="0"/>
              <a:t> • The role of pattern in abstract art</a:t>
            </a:r>
          </a:p>
          <a:p>
            <a:r>
              <a:rPr lang="en-US" dirty="0"/>
              <a:t> • How to create abstract patterns</a:t>
            </a:r>
          </a:p>
          <a:p>
            <a:r>
              <a:rPr lang="en-US" dirty="0"/>
              <a:t> • How to express themselves in a symbolic way</a:t>
            </a:r>
          </a:p>
          <a:p>
            <a:r>
              <a:rPr lang="en-US" dirty="0"/>
              <a:t> </a:t>
            </a:r>
          </a:p>
          <a:p>
            <a:endParaRPr lang="en-US" dirty="0"/>
          </a:p>
          <a:p>
            <a:endParaRPr lang="en-US" dirty="0"/>
          </a:p>
        </p:txBody>
      </p:sp>
      <p:pic>
        <p:nvPicPr>
          <p:cNvPr id="8194" name="Picture 2" descr="https://encrypted-tbn0.gstatic.com/images?q=tbn:ANd9GcRJT-wYK2yWDJYlCdj7v0nbtULQ1cvPlH5LtjvT_B8qHZis6Ni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590800"/>
            <a:ext cx="3664260"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a:t>Henna Art Project</a:t>
            </a:r>
          </a:p>
        </p:txBody>
      </p:sp>
      <p:sp>
        <p:nvSpPr>
          <p:cNvPr id="2" name="Footer Placeholder 1"/>
          <p:cNvSpPr>
            <a:spLocks noGrp="1"/>
          </p:cNvSpPr>
          <p:nvPr>
            <p:ph type="ftr" sz="quarter" idx="11"/>
          </p:nvPr>
        </p:nvSpPr>
        <p:spPr/>
        <p:txBody>
          <a:bodyPr/>
          <a:lstStyle/>
          <a:p>
            <a:r>
              <a:rPr lang="en-US"/>
              <a:t>Designed by Ashley Welton</a:t>
            </a:r>
          </a:p>
        </p:txBody>
      </p:sp>
    </p:spTree>
    <p:extLst>
      <p:ext uri="{BB962C8B-B14F-4D97-AF65-F5344CB8AC3E}">
        <p14:creationId xmlns:p14="http://schemas.microsoft.com/office/powerpoint/2010/main" val="2166162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With These Hands…</a:t>
            </a:r>
          </a:p>
        </p:txBody>
      </p:sp>
      <p:sp>
        <p:nvSpPr>
          <p:cNvPr id="2" name="Footer Placeholder 1"/>
          <p:cNvSpPr>
            <a:spLocks noGrp="1"/>
          </p:cNvSpPr>
          <p:nvPr>
            <p:ph type="ftr" sz="quarter" idx="11"/>
          </p:nvPr>
        </p:nvSpPr>
        <p:spPr/>
        <p:txBody>
          <a:bodyPr/>
          <a:lstStyle/>
          <a:p>
            <a:r>
              <a:rPr lang="en-US"/>
              <a:t>Designed by Ashley Welton</a:t>
            </a:r>
          </a:p>
        </p:txBody>
      </p:sp>
    </p:spTree>
    <p:extLst>
      <p:ext uri="{BB962C8B-B14F-4D97-AF65-F5344CB8AC3E}">
        <p14:creationId xmlns:p14="http://schemas.microsoft.com/office/powerpoint/2010/main" val="2866837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65000">
              <a:schemeClr val="bg2">
                <a:tint val="83000"/>
                <a:shade val="97000"/>
                <a:satMod val="23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Brazil 2014 World Cup</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7255" y="1981200"/>
            <a:ext cx="5086350"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a:t>Designed by Ashley Welton</a:t>
            </a:r>
          </a:p>
        </p:txBody>
      </p:sp>
    </p:spTree>
    <p:extLst>
      <p:ext uri="{BB962C8B-B14F-4D97-AF65-F5344CB8AC3E}">
        <p14:creationId xmlns:p14="http://schemas.microsoft.com/office/powerpoint/2010/main" val="934404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84000">
              <a:schemeClr val="bg2">
                <a:tint val="83000"/>
                <a:shade val="97000"/>
                <a:satMod val="23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Mono Babies Born Holding Hands</a:t>
            </a:r>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4653"/>
          <a:stretch/>
        </p:blipFill>
        <p:spPr bwMode="auto">
          <a:xfrm>
            <a:off x="533400" y="2049767"/>
            <a:ext cx="3110345"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962400" y="2535338"/>
            <a:ext cx="4572000" cy="2862322"/>
          </a:xfrm>
          <a:prstGeom prst="rect">
            <a:avLst/>
          </a:prstGeom>
        </p:spPr>
        <p:txBody>
          <a:bodyPr>
            <a:spAutoFit/>
          </a:bodyPr>
          <a:lstStyle/>
          <a:p>
            <a:pPr algn="ctr"/>
            <a:r>
              <a:rPr lang="en-US" dirty="0"/>
              <a:t>May 11</a:t>
            </a:r>
            <a:r>
              <a:rPr lang="en-US" baseline="30000" dirty="0"/>
              <a:t>th</a:t>
            </a:r>
            <a:r>
              <a:rPr lang="en-US" dirty="0"/>
              <a:t>, 2014</a:t>
            </a:r>
          </a:p>
          <a:p>
            <a:pPr algn="ctr"/>
            <a:endParaRPr lang="en-US" dirty="0"/>
          </a:p>
          <a:p>
            <a:r>
              <a:rPr lang="en-US" dirty="0"/>
              <a:t>The identical twin girls shared the same amniotic sac and placenta. Such births are called </a:t>
            </a:r>
            <a:r>
              <a:rPr lang="en-US" dirty="0" err="1"/>
              <a:t>monoamniotic</a:t>
            </a:r>
            <a:r>
              <a:rPr lang="en-US" dirty="0"/>
              <a:t>, or "mono </a:t>
            </a:r>
            <a:r>
              <a:rPr lang="en-US" dirty="0" err="1"/>
              <a:t>mono</a:t>
            </a:r>
            <a:r>
              <a:rPr lang="en-US" dirty="0"/>
              <a:t>," and doctors say they occur in about one out of every 10,000 pregnancies.</a:t>
            </a:r>
          </a:p>
          <a:p>
            <a:endParaRPr lang="en-US" dirty="0"/>
          </a:p>
          <a:p>
            <a:r>
              <a:rPr lang="en-US" dirty="0"/>
              <a:t>CBSNEWS.com</a:t>
            </a:r>
          </a:p>
          <a:p>
            <a:endParaRPr lang="en-US" dirty="0"/>
          </a:p>
        </p:txBody>
      </p:sp>
      <p:sp>
        <p:nvSpPr>
          <p:cNvPr id="4" name="Footer Placeholder 3"/>
          <p:cNvSpPr>
            <a:spLocks noGrp="1"/>
          </p:cNvSpPr>
          <p:nvPr>
            <p:ph type="ftr" sz="quarter" idx="11"/>
          </p:nvPr>
        </p:nvSpPr>
        <p:spPr/>
        <p:txBody>
          <a:bodyPr/>
          <a:lstStyle/>
          <a:p>
            <a:r>
              <a:rPr lang="en-US"/>
              <a:t>Designed by Ashley Welton</a:t>
            </a:r>
          </a:p>
        </p:txBody>
      </p:sp>
    </p:spTree>
    <p:extLst>
      <p:ext uri="{BB962C8B-B14F-4D97-AF65-F5344CB8AC3E}">
        <p14:creationId xmlns:p14="http://schemas.microsoft.com/office/powerpoint/2010/main" val="4171300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Quotes on Hands </a:t>
            </a:r>
          </a:p>
        </p:txBody>
      </p:sp>
      <p:sp>
        <p:nvSpPr>
          <p:cNvPr id="2" name="Footer Placeholder 1"/>
          <p:cNvSpPr>
            <a:spLocks noGrp="1"/>
          </p:cNvSpPr>
          <p:nvPr>
            <p:ph type="ftr" sz="quarter" idx="11"/>
          </p:nvPr>
        </p:nvSpPr>
        <p:spPr/>
        <p:txBody>
          <a:bodyPr/>
          <a:lstStyle/>
          <a:p>
            <a:r>
              <a:rPr lang="en-US"/>
              <a:t>Designed by Ashley Welton</a:t>
            </a:r>
          </a:p>
        </p:txBody>
      </p:sp>
    </p:spTree>
    <p:extLst>
      <p:ext uri="{BB962C8B-B14F-4D97-AF65-F5344CB8AC3E}">
        <p14:creationId xmlns:p14="http://schemas.microsoft.com/office/powerpoint/2010/main" val="4046201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75000">
              <a:schemeClr val="bg2">
                <a:tint val="83000"/>
                <a:shade val="97000"/>
                <a:satMod val="23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Quotes on Hands:</a:t>
            </a:r>
          </a:p>
        </p:txBody>
      </p:sp>
      <p:sp>
        <p:nvSpPr>
          <p:cNvPr id="3" name="Content Placeholder 2"/>
          <p:cNvSpPr>
            <a:spLocks noGrp="1"/>
          </p:cNvSpPr>
          <p:nvPr>
            <p:ph idx="1"/>
          </p:nvPr>
        </p:nvSpPr>
        <p:spPr>
          <a:xfrm>
            <a:off x="457200" y="1295400"/>
            <a:ext cx="8229600" cy="5257800"/>
          </a:xfrm>
        </p:spPr>
        <p:txBody>
          <a:bodyPr>
            <a:normAutofit fontScale="85000" lnSpcReduction="20000"/>
          </a:bodyPr>
          <a:lstStyle/>
          <a:p>
            <a:pPr marL="0" indent="0">
              <a:buNone/>
            </a:pPr>
            <a:r>
              <a:rPr lang="en-US" sz="2800" dirty="0"/>
              <a:t>As you grow older, you will discover that you have two hands, one for helping yourself, the other for helping others.</a:t>
            </a:r>
          </a:p>
          <a:p>
            <a:pPr marL="0" indent="0" algn="r">
              <a:buNone/>
            </a:pPr>
            <a:r>
              <a:rPr lang="en-US" sz="2800" dirty="0"/>
              <a:t>Audrey Hepburn</a:t>
            </a:r>
          </a:p>
          <a:p>
            <a:pPr marL="0" indent="0" algn="r">
              <a:buNone/>
            </a:pPr>
            <a:endParaRPr lang="en-US" sz="2800" dirty="0"/>
          </a:p>
          <a:p>
            <a:pPr marL="0" indent="0">
              <a:buNone/>
            </a:pPr>
            <a:r>
              <a:rPr lang="en-US" sz="2800" dirty="0"/>
              <a:t>Sometimes if you want to see a change for the better, you have to take things into your own hands.</a:t>
            </a:r>
          </a:p>
          <a:p>
            <a:pPr marL="0" indent="0" algn="r">
              <a:buNone/>
            </a:pPr>
            <a:r>
              <a:rPr lang="en-US" sz="2800" dirty="0"/>
              <a:t>Clint Eastwood</a:t>
            </a:r>
          </a:p>
          <a:p>
            <a:pPr marL="0" indent="0" algn="r">
              <a:buNone/>
            </a:pPr>
            <a:endParaRPr lang="en-US" sz="2800" dirty="0"/>
          </a:p>
          <a:p>
            <a:pPr marL="0" indent="0">
              <a:buNone/>
            </a:pPr>
            <a:r>
              <a:rPr lang="en-US" sz="2800" dirty="0"/>
              <a:t>The final forming of a person's character lies in their own hands.</a:t>
            </a:r>
          </a:p>
          <a:p>
            <a:pPr marL="0" indent="0" algn="r">
              <a:buNone/>
            </a:pPr>
            <a:r>
              <a:rPr lang="en-US" sz="2800" dirty="0"/>
              <a:t>Anne Frank</a:t>
            </a:r>
          </a:p>
          <a:p>
            <a:pPr marL="0" indent="0" algn="r">
              <a:buNone/>
            </a:pPr>
            <a:endParaRPr lang="en-US" sz="2800" dirty="0"/>
          </a:p>
          <a:p>
            <a:pPr marL="0" indent="0">
              <a:buNone/>
            </a:pPr>
            <a:r>
              <a:rPr lang="en-US" sz="2800" dirty="0"/>
              <a:t>I have held many things in my hands, and I have lost them all; but whatever I have placed in God’s hands, that I still possess.</a:t>
            </a:r>
          </a:p>
          <a:p>
            <a:pPr marL="0" indent="0" algn="r">
              <a:buNone/>
            </a:pPr>
            <a:r>
              <a:rPr lang="en-US" sz="2800" dirty="0"/>
              <a:t>Martin Luther King JR</a:t>
            </a:r>
          </a:p>
          <a:p>
            <a:pPr marL="0" indent="0">
              <a:buNone/>
            </a:pPr>
            <a:endParaRPr lang="en-US" dirty="0"/>
          </a:p>
        </p:txBody>
      </p:sp>
      <p:sp>
        <p:nvSpPr>
          <p:cNvPr id="4" name="Footer Placeholder 3"/>
          <p:cNvSpPr>
            <a:spLocks noGrp="1"/>
          </p:cNvSpPr>
          <p:nvPr>
            <p:ph type="ftr" sz="quarter" idx="11"/>
          </p:nvPr>
        </p:nvSpPr>
        <p:spPr/>
        <p:txBody>
          <a:bodyPr/>
          <a:lstStyle/>
          <a:p>
            <a:r>
              <a:rPr lang="en-US"/>
              <a:t>Designed by Ashley Welton</a:t>
            </a:r>
          </a:p>
        </p:txBody>
      </p:sp>
    </p:spTree>
    <p:extLst>
      <p:ext uri="{BB962C8B-B14F-4D97-AF65-F5344CB8AC3E}">
        <p14:creationId xmlns:p14="http://schemas.microsoft.com/office/powerpoint/2010/main" val="4006686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a:t>(From Other Arts Workshops)</a:t>
            </a:r>
          </a:p>
        </p:txBody>
      </p:sp>
      <p:sp>
        <p:nvSpPr>
          <p:cNvPr id="5" name="Title 4"/>
          <p:cNvSpPr>
            <a:spLocks noGrp="1"/>
          </p:cNvSpPr>
          <p:nvPr>
            <p:ph type="title"/>
          </p:nvPr>
        </p:nvSpPr>
        <p:spPr/>
        <p:txBody>
          <a:bodyPr/>
          <a:lstStyle/>
          <a:p>
            <a:r>
              <a:rPr lang="en-US" dirty="0"/>
              <a:t>With Our Hands </a:t>
            </a:r>
          </a:p>
        </p:txBody>
      </p:sp>
      <p:sp>
        <p:nvSpPr>
          <p:cNvPr id="2" name="Footer Placeholder 1"/>
          <p:cNvSpPr>
            <a:spLocks noGrp="1"/>
          </p:cNvSpPr>
          <p:nvPr>
            <p:ph type="ftr" sz="quarter" idx="11"/>
          </p:nvPr>
        </p:nvSpPr>
        <p:spPr/>
        <p:txBody>
          <a:bodyPr/>
          <a:lstStyle/>
          <a:p>
            <a:r>
              <a:rPr lang="en-US"/>
              <a:t>Designed by Ashley Welton</a:t>
            </a:r>
          </a:p>
        </p:txBody>
      </p:sp>
    </p:spTree>
    <p:extLst>
      <p:ext uri="{BB962C8B-B14F-4D97-AF65-F5344CB8AC3E}">
        <p14:creationId xmlns:p14="http://schemas.microsoft.com/office/powerpoint/2010/main" val="2277806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78000">
              <a:schemeClr val="bg2">
                <a:tint val="83000"/>
                <a:shade val="97000"/>
                <a:satMod val="23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PEER EXAMPLES</a:t>
            </a:r>
            <a:br>
              <a:rPr lang="en-US" dirty="0"/>
            </a:br>
            <a:r>
              <a:rPr lang="en-US" sz="2200" dirty="0"/>
              <a:t>(FROM OTHER ARTS WORKSHOPS)</a:t>
            </a:r>
          </a:p>
        </p:txBody>
      </p:sp>
      <p:sp>
        <p:nvSpPr>
          <p:cNvPr id="8" name="Text Placeholder 7"/>
          <p:cNvSpPr>
            <a:spLocks noGrp="1"/>
          </p:cNvSpPr>
          <p:nvPr>
            <p:ph type="body" idx="1"/>
          </p:nvPr>
        </p:nvSpPr>
        <p:spPr>
          <a:xfrm>
            <a:off x="457200" y="1535113"/>
            <a:ext cx="3352800" cy="639762"/>
          </a:xfrm>
        </p:spPr>
        <p:txBody>
          <a:bodyPr/>
          <a:lstStyle/>
          <a:p>
            <a:r>
              <a:rPr lang="en-US" dirty="0"/>
              <a:t>ASHLEY WELTON</a:t>
            </a:r>
          </a:p>
        </p:txBody>
      </p:sp>
      <p:pic>
        <p:nvPicPr>
          <p:cNvPr id="11" name="Content Placeholder 10" descr="HAND SAMPLES.jpg"/>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304800" y="2209800"/>
            <a:ext cx="3654227" cy="3886200"/>
          </a:xfrm>
        </p:spPr>
      </p:pic>
      <p:sp>
        <p:nvSpPr>
          <p:cNvPr id="9" name="Text Placeholder 8"/>
          <p:cNvSpPr>
            <a:spLocks noGrp="1"/>
          </p:cNvSpPr>
          <p:nvPr>
            <p:ph type="body" sz="quarter" idx="3"/>
          </p:nvPr>
        </p:nvSpPr>
        <p:spPr/>
        <p:txBody>
          <a:bodyPr/>
          <a:lstStyle/>
          <a:p>
            <a:r>
              <a:rPr lang="en-US" dirty="0"/>
              <a:t>FRANZSWA WATSON</a:t>
            </a:r>
          </a:p>
        </p:txBody>
      </p:sp>
      <p:pic>
        <p:nvPicPr>
          <p:cNvPr id="15" name="Content Placeholder 14" descr="New Image.JPG"/>
          <p:cNvPicPr>
            <a:picLocks noGrp="1" noChangeAspect="1"/>
          </p:cNvPicPr>
          <p:nvPr>
            <p:ph sz="quarter" idx="4"/>
          </p:nvPr>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5067790" y="2133600"/>
            <a:ext cx="3196244" cy="3962400"/>
          </a:xfrm>
        </p:spPr>
      </p:pic>
      <p:sp>
        <p:nvSpPr>
          <p:cNvPr id="2" name="Footer Placeholder 1"/>
          <p:cNvSpPr>
            <a:spLocks noGrp="1"/>
          </p:cNvSpPr>
          <p:nvPr>
            <p:ph type="ftr" sz="quarter" idx="11"/>
          </p:nvPr>
        </p:nvSpPr>
        <p:spPr/>
        <p:txBody>
          <a:bodyPr/>
          <a:lstStyle/>
          <a:p>
            <a:r>
              <a:rPr lang="en-US"/>
              <a:t>Designed by Ashley Welton</a:t>
            </a:r>
          </a:p>
        </p:txBody>
      </p:sp>
    </p:spTree>
    <p:extLst>
      <p:ext uri="{BB962C8B-B14F-4D97-AF65-F5344CB8AC3E}">
        <p14:creationId xmlns:p14="http://schemas.microsoft.com/office/powerpoint/2010/main" val="2898077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hley.Welton\AppData\Local\Microsoft\Windows\Temporary Internet Files\Content.Outlook\YX3O5T4X\CAM00635.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71000"/>
                    </a14:imgEffect>
                    <a14:imgEffect>
                      <a14:brightnessContrast bright="40000" contrast="20000"/>
                    </a14:imgEffect>
                  </a14:imgLayer>
                </a14:imgProps>
              </a:ext>
              <a:ext uri="{28A0092B-C50C-407E-A947-70E740481C1C}">
                <a14:useLocalDpi xmlns:a14="http://schemas.microsoft.com/office/drawing/2010/main" val="0"/>
              </a:ext>
            </a:extLst>
          </a:blip>
          <a:srcRect l="8204" r="4342"/>
          <a:stretch/>
        </p:blipFill>
        <p:spPr bwMode="auto">
          <a:xfrm rot="16200000">
            <a:off x="2399145" y="39255"/>
            <a:ext cx="449811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a:t>Designed by Ashley Welton</a:t>
            </a:r>
          </a:p>
        </p:txBody>
      </p:sp>
    </p:spTree>
    <p:extLst>
      <p:ext uri="{BB962C8B-B14F-4D97-AF65-F5344CB8AC3E}">
        <p14:creationId xmlns:p14="http://schemas.microsoft.com/office/powerpoint/2010/main" val="473802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hley.Welton\AppData\Local\Microsoft\Windows\Temporary Internet Files\Content.Outlook\YX3O5T4X\CAM00629.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6200000">
            <a:off x="2000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a:t>Designed by Ashley Welton</a:t>
            </a:r>
          </a:p>
        </p:txBody>
      </p:sp>
    </p:spTree>
    <p:extLst>
      <p:ext uri="{BB962C8B-B14F-4D97-AF65-F5344CB8AC3E}">
        <p14:creationId xmlns:p14="http://schemas.microsoft.com/office/powerpoint/2010/main" val="2632842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83000"/>
                <a:shade val="97000"/>
                <a:satMod val="23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Importance of </a:t>
            </a:r>
            <a:br>
              <a:rPr lang="en-US" dirty="0"/>
            </a:br>
            <a:r>
              <a:rPr lang="en-US" b="1" dirty="0"/>
              <a:t>OUR HANDS</a:t>
            </a:r>
          </a:p>
        </p:txBody>
      </p:sp>
      <p:sp>
        <p:nvSpPr>
          <p:cNvPr id="3" name="Content Placeholder 2"/>
          <p:cNvSpPr>
            <a:spLocks noGrp="1"/>
          </p:cNvSpPr>
          <p:nvPr>
            <p:ph idx="1"/>
          </p:nvPr>
        </p:nvSpPr>
        <p:spPr/>
        <p:txBody>
          <a:bodyPr/>
          <a:lstStyle/>
          <a:p>
            <a:pPr>
              <a:buNone/>
            </a:pPr>
            <a:endParaRPr lang="en-US" dirty="0"/>
          </a:p>
          <a:p>
            <a:r>
              <a:rPr lang="en-US" dirty="0"/>
              <a:t>“Our hands do so much for us. They are capable of a wide variety of functions; grasping, feeling, touching, holding, manipulating, caressing, and more. They are a vitally important part of who we are and how we see ourselves!”</a:t>
            </a:r>
          </a:p>
          <a:p>
            <a:pPr marL="0" indent="0">
              <a:buNone/>
            </a:pPr>
            <a:endParaRPr lang="en-US" dirty="0"/>
          </a:p>
          <a:p>
            <a:pPr marL="0" indent="0">
              <a:buNone/>
            </a:pPr>
            <a:r>
              <a:rPr lang="en-US" dirty="0"/>
              <a:t>Dr. Douglas Smith, MD </a:t>
            </a:r>
          </a:p>
          <a:p>
            <a:pPr marL="0" indent="0">
              <a:buNone/>
            </a:pPr>
            <a:r>
              <a:rPr lang="en-US" sz="1800" dirty="0"/>
              <a:t>Orthopedic Surgeon,  University of Washington</a:t>
            </a:r>
          </a:p>
          <a:p>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5618" y="4114800"/>
            <a:ext cx="3077408"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a:t>Designed by Ashley Welton</a:t>
            </a:r>
          </a:p>
        </p:txBody>
      </p:sp>
    </p:spTree>
    <p:extLst>
      <p:ext uri="{BB962C8B-B14F-4D97-AF65-F5344CB8AC3E}">
        <p14:creationId xmlns:p14="http://schemas.microsoft.com/office/powerpoint/2010/main" val="1279576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hley.Welton\AppData\Local\Microsoft\Windows\Temporary Internet Files\Content.Outlook\YX3O5T4X\CAM00637.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2438400" y="685800"/>
            <a:ext cx="4171950" cy="55626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a:t>Designed by Ashley Welton</a:t>
            </a:r>
          </a:p>
        </p:txBody>
      </p:sp>
    </p:spTree>
    <p:extLst>
      <p:ext uri="{BB962C8B-B14F-4D97-AF65-F5344CB8AC3E}">
        <p14:creationId xmlns:p14="http://schemas.microsoft.com/office/powerpoint/2010/main" val="2480533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Do Your Hands Mean to You?</a:t>
            </a:r>
          </a:p>
        </p:txBody>
      </p:sp>
      <p:sp>
        <p:nvSpPr>
          <p:cNvPr id="2" name="Footer Placeholder 1"/>
          <p:cNvSpPr>
            <a:spLocks noGrp="1"/>
          </p:cNvSpPr>
          <p:nvPr>
            <p:ph type="ftr" sz="quarter" idx="11"/>
          </p:nvPr>
        </p:nvSpPr>
        <p:spPr/>
        <p:txBody>
          <a:bodyPr/>
          <a:lstStyle/>
          <a:p>
            <a:r>
              <a:rPr lang="en-US"/>
              <a:t>Designed by Ashley Welton</a:t>
            </a:r>
          </a:p>
        </p:txBody>
      </p:sp>
    </p:spTree>
    <p:extLst>
      <p:ext uri="{BB962C8B-B14F-4D97-AF65-F5344CB8AC3E}">
        <p14:creationId xmlns:p14="http://schemas.microsoft.com/office/powerpoint/2010/main" val="1670398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46000">
              <a:schemeClr val="bg2">
                <a:tint val="83000"/>
                <a:shade val="97000"/>
                <a:satMod val="23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EXERCISE TODAY</a:t>
            </a:r>
          </a:p>
        </p:txBody>
      </p:sp>
      <p:sp>
        <p:nvSpPr>
          <p:cNvPr id="3" name="Content Placeholder 2"/>
          <p:cNvSpPr>
            <a:spLocks noGrp="1"/>
          </p:cNvSpPr>
          <p:nvPr>
            <p:ph idx="1"/>
          </p:nvPr>
        </p:nvSpPr>
        <p:spPr>
          <a:xfrm>
            <a:off x="457200" y="1600200"/>
            <a:ext cx="8229600" cy="5029199"/>
          </a:xfrm>
        </p:spPr>
        <p:txBody>
          <a:bodyPr/>
          <a:lstStyle/>
          <a:p>
            <a:r>
              <a:rPr lang="en-US" dirty="0"/>
              <a:t>LEARNING FROM EACH OTHER THROUGH THE VARIOUS MEANS OF COMMUNICATION WITH OUR HANDS, ALLOWS US TO SHARE OUR INNER EXPERIENCES THROUGH ARTISTIC TECHNIQUES IN OUR RECOVERY JOURNEY.</a:t>
            </a:r>
          </a:p>
          <a:p>
            <a:endParaRPr lang="en-US" dirty="0"/>
          </a:p>
          <a:p>
            <a:r>
              <a:rPr lang="en-US" dirty="0"/>
              <a:t>THINK ABOUT WHERE AND HOW, YOUR HANDS HAVE HELPED YOU THROUGH YOUR RECOVERY EXPERIENCE</a:t>
            </a:r>
          </a:p>
          <a:p>
            <a:endParaRPr lang="en-US" dirty="0"/>
          </a:p>
          <a:p>
            <a:r>
              <a:rPr lang="en-US" dirty="0"/>
              <a:t>EXPRESS AND SHARE YOUR ARTISTIC RECOVERY JOURNEY TODAY, THROUGH MEANS OF YOUR “ARTISTIC” HAND.</a:t>
            </a:r>
          </a:p>
          <a:p>
            <a:pPr>
              <a:buNone/>
            </a:pPr>
            <a:r>
              <a:rPr lang="en-US" dirty="0"/>
              <a:t>                  </a:t>
            </a:r>
          </a:p>
        </p:txBody>
      </p:sp>
      <p:sp>
        <p:nvSpPr>
          <p:cNvPr id="4" name="Footer Placeholder 3"/>
          <p:cNvSpPr>
            <a:spLocks noGrp="1"/>
          </p:cNvSpPr>
          <p:nvPr>
            <p:ph type="ftr" sz="quarter" idx="11"/>
          </p:nvPr>
        </p:nvSpPr>
        <p:spPr/>
        <p:txBody>
          <a:bodyPr/>
          <a:lstStyle/>
          <a:p>
            <a:r>
              <a:rPr lang="en-US"/>
              <a:t>Designed by Ashley Welton</a:t>
            </a:r>
          </a:p>
        </p:txBody>
      </p:sp>
    </p:spTree>
    <p:extLst>
      <p:ext uri="{BB962C8B-B14F-4D97-AF65-F5344CB8AC3E}">
        <p14:creationId xmlns:p14="http://schemas.microsoft.com/office/powerpoint/2010/main" val="2021723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THANK YOU &amp; GIVE YOURSELVES A “HAND!”</a:t>
            </a:r>
          </a:p>
        </p:txBody>
      </p:sp>
      <p:sp>
        <p:nvSpPr>
          <p:cNvPr id="3" name="Content Placeholder 2"/>
          <p:cNvSpPr>
            <a:spLocks noGrp="1"/>
          </p:cNvSpPr>
          <p:nvPr>
            <p:ph idx="1"/>
          </p:nvPr>
        </p:nvSpPr>
        <p:spPr/>
        <p:txBody>
          <a:bodyPr/>
          <a:lstStyle/>
          <a:p>
            <a:pPr algn="ctr"/>
            <a:r>
              <a:rPr lang="en-US" u="sng" dirty="0"/>
              <a:t>CONTACT INFORMATION</a:t>
            </a:r>
          </a:p>
          <a:p>
            <a:pPr algn="ctr"/>
            <a:endParaRPr lang="en-US" dirty="0"/>
          </a:p>
          <a:p>
            <a:r>
              <a:rPr lang="en-US" b="1" dirty="0"/>
              <a:t>Gayle Bluebird</a:t>
            </a:r>
            <a:r>
              <a:rPr lang="en-US" dirty="0"/>
              <a:t>, Director of Peer Services</a:t>
            </a:r>
          </a:p>
          <a:p>
            <a:r>
              <a:rPr lang="en-US" dirty="0"/>
              <a:t>Delaware Psychiatric Center – New Castle, De</a:t>
            </a:r>
          </a:p>
          <a:p>
            <a:r>
              <a:rPr lang="en-US" dirty="0"/>
              <a:t> </a:t>
            </a:r>
            <a:r>
              <a:rPr lang="en-US" dirty="0">
                <a:hlinkClick r:id="rId3"/>
              </a:rPr>
              <a:t>gayle.bluebird@state.de.us</a:t>
            </a:r>
            <a:r>
              <a:rPr lang="en-US" dirty="0"/>
              <a:t>    302-255-2701</a:t>
            </a:r>
          </a:p>
          <a:p>
            <a:endParaRPr lang="en-US" dirty="0"/>
          </a:p>
          <a:p>
            <a:r>
              <a:rPr lang="en-US" b="1" dirty="0"/>
              <a:t>Franzswa Watson</a:t>
            </a:r>
            <a:r>
              <a:rPr lang="en-US" dirty="0"/>
              <a:t>, Peer Educator/Trainer</a:t>
            </a:r>
          </a:p>
          <a:p>
            <a:r>
              <a:rPr lang="en-US" dirty="0"/>
              <a:t>Delaware Psychiatric Center – New Castle, De</a:t>
            </a:r>
          </a:p>
          <a:p>
            <a:r>
              <a:rPr lang="en-US" dirty="0">
                <a:hlinkClick r:id="rId4"/>
              </a:rPr>
              <a:t>Franzswa.watson@state.de.us</a:t>
            </a:r>
            <a:r>
              <a:rPr lang="en-US" dirty="0"/>
              <a:t>  302-255-9731</a:t>
            </a:r>
          </a:p>
        </p:txBody>
      </p:sp>
      <p:sp>
        <p:nvSpPr>
          <p:cNvPr id="4" name="Footer Placeholder 3"/>
          <p:cNvSpPr>
            <a:spLocks noGrp="1"/>
          </p:cNvSpPr>
          <p:nvPr>
            <p:ph type="ftr" sz="quarter" idx="11"/>
          </p:nvPr>
        </p:nvSpPr>
        <p:spPr/>
        <p:txBody>
          <a:bodyPr/>
          <a:lstStyle/>
          <a:p>
            <a:r>
              <a:rPr lang="en-US"/>
              <a:t>Designed by Ashley Welton</a:t>
            </a:r>
          </a:p>
        </p:txBody>
      </p:sp>
    </p:spTree>
    <p:extLst>
      <p:ext uri="{BB962C8B-B14F-4D97-AF65-F5344CB8AC3E}">
        <p14:creationId xmlns:p14="http://schemas.microsoft.com/office/powerpoint/2010/main" val="2982791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61000">
              <a:schemeClr val="bg2">
                <a:tint val="83000"/>
                <a:shade val="97000"/>
                <a:satMod val="23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rmAutofit lnSpcReduction="10000"/>
          </a:bodyPr>
          <a:lstStyle/>
          <a:p>
            <a:r>
              <a:rPr lang="en-US" dirty="0">
                <a:hlinkClick r:id="rId3"/>
              </a:rPr>
              <a:t>www.incredibleart.org</a:t>
            </a:r>
            <a:endParaRPr lang="en-US" dirty="0"/>
          </a:p>
          <a:p>
            <a:endParaRPr lang="en-US" dirty="0"/>
          </a:p>
          <a:p>
            <a:r>
              <a:rPr lang="en-US" dirty="0">
                <a:hlinkClick r:id="rId4"/>
              </a:rPr>
              <a:t>http://www.alteredstatesofthearts.com/</a:t>
            </a:r>
            <a:endParaRPr lang="en-US" dirty="0"/>
          </a:p>
          <a:p>
            <a:endParaRPr lang="en-US" dirty="0"/>
          </a:p>
          <a:p>
            <a:r>
              <a:rPr lang="en-US" dirty="0">
                <a:hlinkClick r:id="rId5"/>
              </a:rPr>
              <a:t>http://www.sbyfproject.com/</a:t>
            </a:r>
            <a:endParaRPr lang="en-US" dirty="0"/>
          </a:p>
          <a:p>
            <a:endParaRPr lang="en-US" dirty="0"/>
          </a:p>
          <a:p>
            <a:r>
              <a:rPr lang="en-US" dirty="0">
                <a:hlinkClick r:id="rId6"/>
              </a:rPr>
              <a:t>http://www.muralsyourway.com/hands-of-god-adam-mural/</a:t>
            </a:r>
            <a:endParaRPr lang="en-US" dirty="0"/>
          </a:p>
          <a:p>
            <a:endParaRPr lang="en-US" dirty="0"/>
          </a:p>
          <a:p>
            <a:r>
              <a:rPr lang="en-US" dirty="0">
                <a:hlinkClick r:id="rId7"/>
              </a:rPr>
              <a:t>http://www.mcescher.com/about/biography/</a:t>
            </a:r>
            <a:endParaRPr lang="en-US" dirty="0"/>
          </a:p>
          <a:p>
            <a:endParaRPr lang="en-US" dirty="0"/>
          </a:p>
          <a:p>
            <a:r>
              <a:rPr lang="en-US" dirty="0">
                <a:hlinkClick r:id="rId8"/>
              </a:rPr>
              <a:t>http://www.ucg.org/faith/touch-man-and-hand-god/</a:t>
            </a:r>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Designed by Ashley Welton</a:t>
            </a:r>
          </a:p>
        </p:txBody>
      </p:sp>
    </p:spTree>
    <p:extLst>
      <p:ext uri="{BB962C8B-B14F-4D97-AF65-F5344CB8AC3E}">
        <p14:creationId xmlns:p14="http://schemas.microsoft.com/office/powerpoint/2010/main" val="2810249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76000">
              <a:schemeClr val="bg2">
                <a:tint val="83000"/>
                <a:shade val="97000"/>
                <a:satMod val="23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lnSpcReduction="10000"/>
          </a:bodyPr>
          <a:lstStyle/>
          <a:p>
            <a:pPr marL="0" indent="0">
              <a:buNone/>
            </a:pPr>
            <a:r>
              <a:rPr lang="en-US" dirty="0"/>
              <a:t>Participating in Gayle Bluebird and </a:t>
            </a:r>
            <a:r>
              <a:rPr lang="en-US"/>
              <a:t>Franzswa Watson’s </a:t>
            </a:r>
            <a:r>
              <a:rPr lang="en-US" dirty="0"/>
              <a:t>"Recovery Is In Your Hands" workshop was absolutely the highlight of the 2014 On Our Own of Maryland conference for me. Listening to Bluebird's presentation about how our hands can be the source of healing and growth sparked my creativity and curiosity. It was especially engaging to create artwork on the theme of hands and recovery. </a:t>
            </a:r>
          </a:p>
          <a:p>
            <a:pPr marL="0" indent="0">
              <a:buNone/>
            </a:pPr>
            <a:r>
              <a:rPr lang="en-US" dirty="0"/>
              <a:t>Drawing on Bluebird's eloquent call to action, I drew a multicolored hand decorated with meaningful recovery quotes and sun and moon images to represent mania and depression. I came away from Bluebird's workshop feeling refreshed and energized - this session was, "hands down," a breath of fresh air!</a:t>
            </a:r>
          </a:p>
          <a:p>
            <a:pPr marL="0" indent="0">
              <a:buNone/>
            </a:pPr>
            <a:endParaRPr lang="en-US" dirty="0"/>
          </a:p>
          <a:p>
            <a:pPr marL="0" indent="0">
              <a:buNone/>
            </a:pPr>
            <a:r>
              <a:rPr lang="en-US" dirty="0"/>
              <a:t> - Shannon Flynn Lewis, MA</a:t>
            </a:r>
          </a:p>
          <a:p>
            <a:endParaRPr lang="en-US" dirty="0"/>
          </a:p>
        </p:txBody>
      </p:sp>
      <p:sp>
        <p:nvSpPr>
          <p:cNvPr id="2" name="Footer Placeholder 1"/>
          <p:cNvSpPr>
            <a:spLocks noGrp="1"/>
          </p:cNvSpPr>
          <p:nvPr>
            <p:ph type="ftr" sz="quarter" idx="11"/>
          </p:nvPr>
        </p:nvSpPr>
        <p:spPr/>
        <p:txBody>
          <a:bodyPr/>
          <a:lstStyle/>
          <a:p>
            <a:r>
              <a:rPr lang="en-US"/>
              <a:t>Designed by Ashley Welton</a:t>
            </a:r>
          </a:p>
        </p:txBody>
      </p:sp>
    </p:spTree>
    <p:extLst>
      <p:ext uri="{BB962C8B-B14F-4D97-AF65-F5344CB8AC3E}">
        <p14:creationId xmlns:p14="http://schemas.microsoft.com/office/powerpoint/2010/main" val="2760131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86000">
              <a:schemeClr val="bg2">
                <a:tint val="83000"/>
                <a:shade val="97000"/>
                <a:satMod val="23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Reflexology</a:t>
            </a:r>
            <a:br>
              <a:rPr lang="en-US" dirty="0"/>
            </a:br>
            <a:r>
              <a:rPr lang="en-US" dirty="0"/>
              <a:t>With our Hands</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Reflexology is a technique that is recorded throughout the time of history, originating with the Egyptians, who demonstrated creative ingenuities with their hands including cosmetics, the great pyramids, and understanding the correlation between massage and how it effects the mind/body experience.</a:t>
            </a:r>
          </a:p>
        </p:txBody>
      </p:sp>
      <p:pic>
        <p:nvPicPr>
          <p:cNvPr id="4" name="Picture 3" descr="hand glowing.jpg"/>
          <p:cNvPicPr>
            <a:picLocks noChangeAspect="1"/>
          </p:cNvPicPr>
          <p:nvPr/>
        </p:nvPicPr>
        <p:blipFill>
          <a:blip r:embed="rId3" cstate="print"/>
          <a:stretch>
            <a:fillRect/>
          </a:stretch>
        </p:blipFill>
        <p:spPr>
          <a:xfrm>
            <a:off x="2514600" y="4114800"/>
            <a:ext cx="4114800" cy="2362200"/>
          </a:xfrm>
          <a:prstGeom prst="rect">
            <a:avLst/>
          </a:prstGeom>
        </p:spPr>
      </p:pic>
      <p:sp>
        <p:nvSpPr>
          <p:cNvPr id="5" name="Footer Placeholder 4"/>
          <p:cNvSpPr>
            <a:spLocks noGrp="1"/>
          </p:cNvSpPr>
          <p:nvPr>
            <p:ph type="ftr" sz="quarter" idx="11"/>
          </p:nvPr>
        </p:nvSpPr>
        <p:spPr/>
        <p:txBody>
          <a:bodyPr/>
          <a:lstStyle/>
          <a:p>
            <a:r>
              <a:rPr lang="en-US"/>
              <a:t>Designed by Ashley Welton</a:t>
            </a:r>
          </a:p>
        </p:txBody>
      </p:sp>
    </p:spTree>
    <p:extLst>
      <p:ext uri="{BB962C8B-B14F-4D97-AF65-F5344CB8AC3E}">
        <p14:creationId xmlns:p14="http://schemas.microsoft.com/office/powerpoint/2010/main" val="2874525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48000">
              <a:schemeClr val="bg2">
                <a:tint val="83000"/>
                <a:shade val="97000"/>
                <a:satMod val="23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OUR HANDS ALSO SPEAK TO OUR BODIES INTERNALLY</a:t>
            </a:r>
          </a:p>
        </p:txBody>
      </p:sp>
      <p:sp>
        <p:nvSpPr>
          <p:cNvPr id="4" name="Text Placeholder 3"/>
          <p:cNvSpPr>
            <a:spLocks noGrp="1"/>
          </p:cNvSpPr>
          <p:nvPr>
            <p:ph type="body" sz="half" idx="4294967295"/>
          </p:nvPr>
        </p:nvSpPr>
        <p:spPr>
          <a:xfrm>
            <a:off x="304800" y="1905000"/>
            <a:ext cx="3352800" cy="4343400"/>
          </a:xfrm>
        </p:spPr>
        <p:txBody>
          <a:bodyPr>
            <a:normAutofit/>
          </a:bodyPr>
          <a:lstStyle/>
          <a:p>
            <a:pPr marL="0" indent="0" algn="ctr">
              <a:buNone/>
            </a:pPr>
            <a:r>
              <a:rPr lang="en-US" b="1" dirty="0"/>
              <a:t>Each muscle is connected to a nerve…</a:t>
            </a:r>
          </a:p>
          <a:p>
            <a:pPr marL="0" indent="0">
              <a:buNone/>
            </a:pPr>
            <a:endParaRPr lang="en-US" sz="1800" dirty="0"/>
          </a:p>
          <a:p>
            <a:pPr marL="0" indent="0" algn="ctr">
              <a:buNone/>
            </a:pPr>
            <a:r>
              <a:rPr lang="en-US" sz="1800" dirty="0"/>
              <a:t>When massage is given in the correct manner, that stimulation effects a nerve which affects the organs/systems in our bodies.</a:t>
            </a:r>
          </a:p>
          <a:p>
            <a:pPr marL="0" indent="0">
              <a:buNone/>
            </a:pPr>
            <a:endParaRPr lang="en-US" sz="1800" dirty="0"/>
          </a:p>
          <a:p>
            <a:pPr marL="0" indent="0" algn="ctr">
              <a:buNone/>
            </a:pPr>
            <a:r>
              <a:rPr lang="en-US" sz="1800" dirty="0"/>
              <a:t>This proper stimulation can improve and promote healing in our bodies.</a:t>
            </a:r>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654044" y="1828800"/>
            <a:ext cx="5127752"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a:t>Designed by Ashley Welton</a:t>
            </a:r>
          </a:p>
        </p:txBody>
      </p:sp>
    </p:spTree>
    <p:extLst>
      <p:ext uri="{BB962C8B-B14F-4D97-AF65-F5344CB8AC3E}">
        <p14:creationId xmlns:p14="http://schemas.microsoft.com/office/powerpoint/2010/main" val="4214015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72000">
              <a:schemeClr val="bg2">
                <a:tint val="83000"/>
                <a:shade val="97000"/>
                <a:satMod val="23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Importance of Touch:</a:t>
            </a:r>
          </a:p>
        </p:txBody>
      </p:sp>
      <p:sp>
        <p:nvSpPr>
          <p:cNvPr id="3" name="Content Placeholder 2"/>
          <p:cNvSpPr>
            <a:spLocks noGrp="1"/>
          </p:cNvSpPr>
          <p:nvPr>
            <p:ph idx="1"/>
          </p:nvPr>
        </p:nvSpPr>
        <p:spPr>
          <a:xfrm>
            <a:off x="457200" y="1600200"/>
            <a:ext cx="5486400" cy="4800600"/>
          </a:xfrm>
        </p:spPr>
        <p:txBody>
          <a:bodyPr>
            <a:normAutofit fontScale="92500" lnSpcReduction="20000"/>
          </a:bodyPr>
          <a:lstStyle/>
          <a:p>
            <a:endParaRPr lang="en-US" dirty="0"/>
          </a:p>
          <a:p>
            <a:r>
              <a:rPr lang="en-US" dirty="0"/>
              <a:t>Humans have an innate need for contact--for physical touch. But is there greater spiritual significance to touching? </a:t>
            </a:r>
          </a:p>
          <a:p>
            <a:endParaRPr lang="en-US" dirty="0"/>
          </a:p>
          <a:p>
            <a:r>
              <a:rPr lang="en-US" dirty="0"/>
              <a:t>Modern language contains many expressions that convey the importance of touch. </a:t>
            </a:r>
          </a:p>
          <a:p>
            <a:endParaRPr lang="en-US" dirty="0"/>
          </a:p>
          <a:p>
            <a:r>
              <a:rPr lang="en-US" dirty="0"/>
              <a:t>Many of us live in societies that shun actual physical touch. Sociologist Ashley Montagu observes that we in the Western world "have produced a race of untouchables." </a:t>
            </a:r>
          </a:p>
          <a:p>
            <a:endParaRPr lang="en-US" dirty="0"/>
          </a:p>
          <a:p>
            <a:endParaRPr lang="en-US" dirty="0"/>
          </a:p>
          <a:p>
            <a:pPr marL="0" indent="0">
              <a:buNone/>
            </a:pPr>
            <a:r>
              <a:rPr lang="en-US" dirty="0"/>
              <a:t> </a:t>
            </a:r>
          </a:p>
          <a:p>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438400"/>
            <a:ext cx="2667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a:t>Designed by Ashley Welton</a:t>
            </a:r>
          </a:p>
        </p:txBody>
      </p:sp>
    </p:spTree>
    <p:extLst>
      <p:ext uri="{BB962C8B-B14F-4D97-AF65-F5344CB8AC3E}">
        <p14:creationId xmlns:p14="http://schemas.microsoft.com/office/powerpoint/2010/main" val="2552624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80000">
              <a:schemeClr val="bg2">
                <a:tint val="83000"/>
                <a:shade val="97000"/>
                <a:satMod val="23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Touching Need</a:t>
            </a:r>
          </a:p>
        </p:txBody>
      </p:sp>
      <p:sp>
        <p:nvSpPr>
          <p:cNvPr id="3" name="Content Placeholder 2"/>
          <p:cNvSpPr>
            <a:spLocks noGrp="1"/>
          </p:cNvSpPr>
          <p:nvPr>
            <p:ph idx="1"/>
          </p:nvPr>
        </p:nvSpPr>
        <p:spPr>
          <a:xfrm>
            <a:off x="457200" y="1600200"/>
            <a:ext cx="4953000" cy="4525963"/>
          </a:xfrm>
          <a:noFill/>
        </p:spPr>
        <p:txBody>
          <a:bodyPr>
            <a:normAutofit fontScale="92500" lnSpcReduction="10000"/>
          </a:bodyPr>
          <a:lstStyle/>
          <a:p>
            <a:pPr marL="0" indent="0">
              <a:buNone/>
            </a:pPr>
            <a:endParaRPr lang="en-US" dirty="0"/>
          </a:p>
          <a:p>
            <a:r>
              <a:rPr lang="en-US" dirty="0"/>
              <a:t>The most basic element of love is physical touch. Typically, the first action a mother takes toward her newborn is to pick up her infant and hold it close. This is vital to the baby in that it triggers the crucial bonding process for the newborn. </a:t>
            </a:r>
          </a:p>
          <a:p>
            <a:r>
              <a:rPr lang="en-US" dirty="0"/>
              <a:t>As Montagu says, "Among the most important of the newborn infant's needs are the signals it receives through the skin, its first medium of communication with the outside world."</a:t>
            </a:r>
          </a:p>
          <a:p>
            <a:endParaRPr lang="en-US" dirty="0"/>
          </a:p>
          <a:p>
            <a:endParaRPr lang="en-US" dirty="0"/>
          </a:p>
          <a:p>
            <a:endParaRPr lang="en-US" dirty="0"/>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2628" y="2209800"/>
            <a:ext cx="254254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a:t>Designed by Ashley Welton</a:t>
            </a:r>
          </a:p>
        </p:txBody>
      </p:sp>
    </p:spTree>
    <p:extLst>
      <p:ext uri="{BB962C8B-B14F-4D97-AF65-F5344CB8AC3E}">
        <p14:creationId xmlns:p14="http://schemas.microsoft.com/office/powerpoint/2010/main" val="3836333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50000">
              <a:schemeClr val="bg1">
                <a:tint val="83000"/>
                <a:shade val="97000"/>
                <a:satMod val="230000"/>
              </a:schemeClr>
            </a:gs>
            <a:gs pos="100000">
              <a:schemeClr val="bg1">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Our Hands Communicate:</a:t>
            </a:r>
          </a:p>
        </p:txBody>
      </p:sp>
      <p:sp>
        <p:nvSpPr>
          <p:cNvPr id="2" name="Footer Placeholder 1"/>
          <p:cNvSpPr>
            <a:spLocks noGrp="1"/>
          </p:cNvSpPr>
          <p:nvPr>
            <p:ph type="ftr" sz="quarter" idx="11"/>
          </p:nvPr>
        </p:nvSpPr>
        <p:spPr/>
        <p:txBody>
          <a:bodyPr/>
          <a:lstStyle/>
          <a:p>
            <a:r>
              <a:rPr lang="en-US"/>
              <a:t>Designed by Ashley Welton</a:t>
            </a:r>
          </a:p>
        </p:txBody>
      </p:sp>
    </p:spTree>
    <p:extLst>
      <p:ext uri="{BB962C8B-B14F-4D97-AF65-F5344CB8AC3E}">
        <p14:creationId xmlns:p14="http://schemas.microsoft.com/office/powerpoint/2010/main" val="3192935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88000">
              <a:schemeClr val="bg2">
                <a:tint val="83000"/>
                <a:shade val="97000"/>
                <a:satMod val="23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Our Hands Communicate:</a:t>
            </a:r>
          </a:p>
        </p:txBody>
      </p:sp>
      <p:pic>
        <p:nvPicPr>
          <p:cNvPr id="4" name="Content Placeholder 3" descr="HANDS ALL IN.JPG"/>
          <p:cNvPicPr>
            <a:picLocks noGrp="1" noChangeAspect="1"/>
          </p:cNvPicPr>
          <p:nvPr>
            <p:ph sz="half" idx="1"/>
          </p:nvPr>
        </p:nvPicPr>
        <p:blipFill>
          <a:blip r:embed="rId3" cstate="print"/>
          <a:stretch>
            <a:fillRect/>
          </a:stretch>
        </p:blipFill>
        <p:spPr>
          <a:xfrm>
            <a:off x="457200" y="2133600"/>
            <a:ext cx="4038600" cy="3071935"/>
          </a:xfrm>
        </p:spPr>
      </p:pic>
      <p:pic>
        <p:nvPicPr>
          <p:cNvPr id="1026" name="Picture 2" descr="http://images.wisegeek.com/handshake-against-blurred-background.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2823" y="2209800"/>
            <a:ext cx="3691577" cy="29718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a:t>Designed by Ashley Welton</a:t>
            </a:r>
          </a:p>
        </p:txBody>
      </p:sp>
    </p:spTree>
  </p:cSld>
  <p:clrMapOvr>
    <a:masterClrMapping/>
  </p:clrMapOvr>
</p:sld>
</file>

<file path=ppt/theme/theme1.xml><?xml version="1.0" encoding="utf-8"?>
<a:theme xmlns:a="http://schemas.openxmlformats.org/drawingml/2006/main" name="Thatch">
  <a:themeElements>
    <a:clrScheme name="Custom 8">
      <a:dk1>
        <a:sysClr val="windowText" lastClr="000000"/>
      </a:dk1>
      <a:lt1>
        <a:srgbClr val="DBE0F4"/>
      </a:lt1>
      <a:dk2>
        <a:srgbClr val="542378"/>
      </a:dk2>
      <a:lt2>
        <a:srgbClr val="E3D0F1"/>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864</TotalTime>
  <Words>1716</Words>
  <Application>Microsoft Office PowerPoint</Application>
  <PresentationFormat>On-screen Show (4:3)</PresentationFormat>
  <Paragraphs>214</Paragraphs>
  <Slides>35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Tw Cen MT</vt:lpstr>
      <vt:lpstr>Thatch</vt:lpstr>
      <vt:lpstr>Our Future is in Our        HANDS</vt:lpstr>
      <vt:lpstr>The Importance of Our Hands</vt:lpstr>
      <vt:lpstr>The Importance of  OUR HANDS</vt:lpstr>
      <vt:lpstr>Reflexology With our Hands</vt:lpstr>
      <vt:lpstr>OUR HANDS ALSO SPEAK TO OUR BODIES INTERNALLY</vt:lpstr>
      <vt:lpstr>The Importance of Touch:</vt:lpstr>
      <vt:lpstr>A Touching Need</vt:lpstr>
      <vt:lpstr>What Our Hands Communicate:</vt:lpstr>
      <vt:lpstr>What Our Hands Communicate:</vt:lpstr>
      <vt:lpstr>What Our Hands Do</vt:lpstr>
      <vt:lpstr>WHAT OUR HANDS SAY</vt:lpstr>
      <vt:lpstr>Famous Artists Using Hands</vt:lpstr>
      <vt:lpstr>PowerPoint Presentation</vt:lpstr>
      <vt:lpstr>PowerPoint Presentation</vt:lpstr>
      <vt:lpstr>PowerPoint Presentation</vt:lpstr>
      <vt:lpstr>Other Arts Activities (from grade school students)</vt:lpstr>
      <vt:lpstr>Adinkra-Meets Mehendi Hands Designs  by Christine Besack  </vt:lpstr>
      <vt:lpstr>PowerPoint Presentation</vt:lpstr>
      <vt:lpstr>PowerPoint Presentation</vt:lpstr>
      <vt:lpstr>Henna Art Project</vt:lpstr>
      <vt:lpstr>With These Hands…</vt:lpstr>
      <vt:lpstr>The Brazil 2014 World Cup</vt:lpstr>
      <vt:lpstr>Mono Babies Born Holding Hands</vt:lpstr>
      <vt:lpstr>Quotes on Hands </vt:lpstr>
      <vt:lpstr>Quotes on Hands:</vt:lpstr>
      <vt:lpstr>With Our Hands </vt:lpstr>
      <vt:lpstr>PEER EXAMPLES (FROM OTHER ARTS WORKSHOPS)</vt:lpstr>
      <vt:lpstr>PowerPoint Presentation</vt:lpstr>
      <vt:lpstr>PowerPoint Presentation</vt:lpstr>
      <vt:lpstr>PowerPoint Presentation</vt:lpstr>
      <vt:lpstr>What Do Your Hands Mean to You?</vt:lpstr>
      <vt:lpstr>OUR EXERCISE TODAY</vt:lpstr>
      <vt:lpstr>THANK YOU &amp; GIVE YOURSELVES A “HAND!”</vt:lpstr>
      <vt:lpstr>Resources</vt:lpstr>
      <vt:lpstr>PowerPoint Presentation</vt:lpstr>
    </vt:vector>
  </TitlesOfParts>
  <Company>Delaware Health &amp; Social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HAND IN RECOVERY</dc:title>
  <dc:creator>franzswa.watson</dc:creator>
  <cp:lastModifiedBy>Gayle Bluebird</cp:lastModifiedBy>
  <cp:revision>77</cp:revision>
  <cp:lastPrinted>2019-07-06T17:18:46Z</cp:lastPrinted>
  <dcterms:created xsi:type="dcterms:W3CDTF">2012-06-04T22:18:50Z</dcterms:created>
  <dcterms:modified xsi:type="dcterms:W3CDTF">2019-07-06T17:30:36Z</dcterms:modified>
</cp:coreProperties>
</file>