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Raleway"/>
      <p:regular r:id="rId46"/>
      <p:bold r:id="rId47"/>
      <p:italic r:id="rId48"/>
      <p:boldItalic r:id="rId49"/>
    </p:embeddedFont>
    <p:embeddedFont>
      <p:font typeface="Caveat"/>
      <p:regular r:id="rId50"/>
      <p:bold r:id="rId51"/>
    </p:embeddedFont>
    <p:embeddedFont>
      <p:font typeface="La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aleway-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italic.fntdata"/><Relationship Id="rId47" Type="http://schemas.openxmlformats.org/officeDocument/2006/relationships/font" Target="fonts/Raleway-bold.fntdata"/><Relationship Id="rId49"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aveat-bold.fntdata"/><Relationship Id="rId50" Type="http://schemas.openxmlformats.org/officeDocument/2006/relationships/font" Target="fonts/Caveat-regular.fntdata"/><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6.xml"/><Relationship Id="rId55" Type="http://schemas.openxmlformats.org/officeDocument/2006/relationships/font" Target="fonts/Lato-boldItalic.fntdata"/><Relationship Id="rId10" Type="http://schemas.openxmlformats.org/officeDocument/2006/relationships/slide" Target="slides/slide5.xml"/><Relationship Id="rId54"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1f88252dc4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f88252dc4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1f88252dc4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f88252dc4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1f88252dc4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f88252dc4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1f88252dc4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f88252dc4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5bb86011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5bb86011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1f88252dc4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f88252dc4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bb96d0c7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bb96d0c7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5bb96d0c7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5bb96d0c7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5bb96d0c7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5bb96d0c7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5bb96d0c7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5bb96d0c7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1f88252dc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f88252dc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1f88252dc4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f88252dc4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5bb96d0c7f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5bb96d0c7f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g5bb96d0c7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5bb96d0c7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bb96d0c7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5bb96d0c7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5bb96d0c7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5bb96d0c7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5bb96d0c7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5bb96d0c7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5bb96d0c7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5bb96d0c7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5bb96d0c7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5bb96d0c7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5bb96d0c7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5bb96d0c7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5bb96d0c7f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5bb96d0c7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bb96d0c7f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bb96d0c7f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5bb96d0c7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5bb96d0c7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5bb96d0c7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5bb96d0c7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5bb96d0c7f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5bb96d0c7f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bb96d0c7f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5bb96d0c7f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5bb96d0c7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5bb96d0c7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1f88252dc4_0_1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f88252dc4_0_1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5bb96d0c7f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5bb96d0c7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5bb96d0c7f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5bb96d0c7f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1f88252dc4_0_1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f88252dc4_0_1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1f88252dc4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f88252dc4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1f88252dc4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f88252dc4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bb96d0c7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bb96d0c7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bb96d0c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bb96d0c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bb96d0c7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bb96d0c7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Confidential</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Customized for </a:t>
            </a:r>
            <a:r>
              <a:rPr b="1" lang="en-GB" sz="600">
                <a:latin typeface="Raleway"/>
                <a:ea typeface="Raleway"/>
                <a:cs typeface="Raleway"/>
                <a:sym typeface="Raleway"/>
              </a:rPr>
              <a:t>Lorem Ipsum LLC</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Version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www.youtube.com/watch?v=jzHuKow-cns" TargetMode="Externa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hyperlink" Target="http://www.youtube.com/watch?v=BWg1tPXdsrw" TargetMode="Externa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www.pewtrusts.org/en/research-and-analysis/articles/2018/10/31/1-in-55-us-adults-is-on-probation-or-parole" TargetMode="External"/><Relationship Id="rId4" Type="http://schemas.openxmlformats.org/officeDocument/2006/relationships/hyperlink" Target="https://www.prisonpolicy.org/reports/correctionalcontrol2018.html" TargetMode="External"/><Relationship Id="rId5" Type="http://schemas.openxmlformats.org/officeDocument/2006/relationships/image" Target="../media/image4.pn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hyperlink" Target="https://csgjusticecenter.org/confinedandcostly/" TargetMode="External"/><Relationship Id="rId5" Type="http://schemas.openxmlformats.org/officeDocument/2006/relationships/hyperlink" Target="https://craftmediabucket.s3.amazonaws.com/uploads/Confined_and_Costly_Two_Pager_FINAL.PDF" TargetMode="External"/><Relationship Id="rId6"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s://www.merriam-webster.com/dictionary/judicial" TargetMode="Externa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s://law.justia.com/constitution/us/amendment-08/15-prisons-and-punishment.html#fn-28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21.jpg"/><Relationship Id="rId4" Type="http://schemas.openxmlformats.org/officeDocument/2006/relationships/image" Target="../media/image17.jpg"/><Relationship Id="rId5" Type="http://schemas.openxmlformats.org/officeDocument/2006/relationships/image" Target="../media/image22.jpg"/><Relationship Id="rId6" Type="http://schemas.openxmlformats.org/officeDocument/2006/relationships/hyperlink" Target="mailto:eddie@culture2culture.org" TargetMode="External"/><Relationship Id="rId7" Type="http://schemas.openxmlformats.org/officeDocument/2006/relationships/hyperlink" Target="mailto:joe@culture2culture.org" TargetMode="External"/><Relationship Id="rId8" Type="http://schemas.openxmlformats.org/officeDocument/2006/relationships/hyperlink" Target="mailto:vinnie@culture2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hyperlink" Target="http://www.youtube.com/watch?v=0LWP33EiQec" TargetMode="Externa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hyperlink" Target="http://www.youtube.com/watch?v=2csxH3fDgwY" TargetMode="Externa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8"/>
          <p:cNvSpPr txBox="1"/>
          <p:nvPr>
            <p:ph type="ctrTitle"/>
          </p:nvPr>
        </p:nvSpPr>
        <p:spPr>
          <a:xfrm>
            <a:off x="729450" y="1322450"/>
            <a:ext cx="57795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rgbClr val="000000"/>
                </a:solidFill>
              </a:rPr>
              <a:t>The  Humanistic Effect</a:t>
            </a:r>
            <a:endParaRPr sz="3600">
              <a:solidFill>
                <a:srgbClr val="000000"/>
              </a:solidFill>
            </a:endParaRPr>
          </a:p>
          <a:p>
            <a:pPr indent="0" lvl="0" marL="0" rtl="0" algn="l">
              <a:spcBef>
                <a:spcPts val="0"/>
              </a:spcBef>
              <a:spcAft>
                <a:spcPts val="0"/>
              </a:spcAft>
              <a:buNone/>
            </a:pPr>
            <a:r>
              <a:t/>
            </a:r>
            <a:endParaRPr sz="1000">
              <a:solidFill>
                <a:srgbClr val="000000"/>
              </a:solidFill>
            </a:endParaRPr>
          </a:p>
          <a:p>
            <a:pPr indent="0" lvl="0" marL="0" rtl="0" algn="l">
              <a:spcBef>
                <a:spcPts val="0"/>
              </a:spcBef>
              <a:spcAft>
                <a:spcPts val="0"/>
              </a:spcAft>
              <a:buNone/>
            </a:pPr>
            <a:r>
              <a:rPr lang="en-GB" sz="2400">
                <a:solidFill>
                  <a:srgbClr val="000000"/>
                </a:solidFill>
              </a:rPr>
              <a:t>“A Prison Abolishment Project”</a:t>
            </a:r>
            <a:endParaRPr sz="2400">
              <a:solidFill>
                <a:srgbClr val="000000"/>
              </a:solidFill>
            </a:endParaRPr>
          </a:p>
          <a:p>
            <a:pPr indent="0" lvl="0" marL="0" rtl="0" algn="l">
              <a:spcBef>
                <a:spcPts val="0"/>
              </a:spcBef>
              <a:spcAft>
                <a:spcPts val="0"/>
              </a:spcAft>
              <a:buNone/>
            </a:pPr>
            <a:r>
              <a:t/>
            </a:r>
            <a:endParaRPr sz="2400">
              <a:solidFill>
                <a:srgbClr val="000000"/>
              </a:solidFill>
            </a:endParaRPr>
          </a:p>
        </p:txBody>
      </p:sp>
      <p:sp>
        <p:nvSpPr>
          <p:cNvPr id="177" name="Google Shape;177;p18"/>
          <p:cNvSpPr txBox="1"/>
          <p:nvPr>
            <p:ph idx="1" type="subTitle"/>
          </p:nvPr>
        </p:nvSpPr>
        <p:spPr>
          <a:xfrm>
            <a:off x="729563" y="2998272"/>
            <a:ext cx="48909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t>Prepared</a:t>
            </a:r>
            <a:r>
              <a:rPr b="1" lang="en-GB" sz="1400"/>
              <a:t> and </a:t>
            </a:r>
            <a:r>
              <a:rPr b="1" lang="en-GB" sz="1400"/>
              <a:t>Facilitated</a:t>
            </a:r>
            <a:r>
              <a:rPr b="1" lang="en-GB" sz="1400"/>
              <a:t> by; Culture2Culture</a:t>
            </a:r>
            <a:endParaRPr b="1"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7"/>
          <p:cNvSpPr txBox="1"/>
          <p:nvPr>
            <p:ph type="title"/>
          </p:nvPr>
        </p:nvSpPr>
        <p:spPr>
          <a:xfrm>
            <a:off x="721225" y="1209825"/>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Transformative Justice</a:t>
            </a:r>
            <a:endParaRPr/>
          </a:p>
          <a:p>
            <a:pPr indent="0" lvl="0" marL="0" rtl="0" algn="l">
              <a:spcBef>
                <a:spcPts val="0"/>
              </a:spcBef>
              <a:spcAft>
                <a:spcPts val="0"/>
              </a:spcAft>
              <a:buNone/>
            </a:pPr>
            <a:r>
              <a:rPr b="0" lang="en-GB"/>
              <a:t>02</a:t>
            </a:r>
            <a:endParaRPr b="0"/>
          </a:p>
        </p:txBody>
      </p:sp>
      <p:sp>
        <p:nvSpPr>
          <p:cNvPr id="240" name="Google Shape;240;p27"/>
          <p:cNvSpPr txBox="1"/>
          <p:nvPr>
            <p:ph idx="1" type="body"/>
          </p:nvPr>
        </p:nvSpPr>
        <p:spPr>
          <a:xfrm>
            <a:off x="721225" y="2207600"/>
            <a:ext cx="3893400" cy="251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222222"/>
                </a:solidFill>
                <a:highlight>
                  <a:srgbClr val="FFFFFF"/>
                </a:highlight>
              </a:rPr>
              <a:t>Transformative</a:t>
            </a:r>
            <a:r>
              <a:rPr lang="en-GB" sz="1100">
                <a:solidFill>
                  <a:srgbClr val="222222"/>
                </a:solidFill>
                <a:highlight>
                  <a:srgbClr val="FFFFFF"/>
                </a:highlight>
              </a:rPr>
              <a:t> justice is the delivery of justice to a human being from one or body of equal human beings. Transformative justice is a collection of government agencies and service institutions whose goals are to identify, interview, inform and sanction individuals with a form of  corrective discipline. </a:t>
            </a:r>
            <a:endParaRPr sz="1100">
              <a:solidFill>
                <a:srgbClr val="222222"/>
              </a:solidFill>
              <a:highlight>
                <a:srgbClr val="FFFFFF"/>
              </a:highlight>
            </a:endParaRPr>
          </a:p>
          <a:p>
            <a:pPr indent="0" lvl="0" marL="0" rtl="0" algn="l">
              <a:spcBef>
                <a:spcPts val="1600"/>
              </a:spcBef>
              <a:spcAft>
                <a:spcPts val="1600"/>
              </a:spcAft>
              <a:buNone/>
            </a:pPr>
            <a:r>
              <a:rPr lang="en-GB" sz="1100">
                <a:solidFill>
                  <a:srgbClr val="222222"/>
                </a:solidFill>
                <a:highlight>
                  <a:srgbClr val="FFFFFF"/>
                </a:highlight>
              </a:rPr>
              <a:t>Other goals include creating habilitation platforms and rehabilitation incentives for offenders, preventing other crimes with restorative placement, skill development, and mutual support for offenders and victims consisting of individualized reintegration strategies (</a:t>
            </a:r>
            <a:r>
              <a:rPr lang="en-GB" sz="1100">
                <a:solidFill>
                  <a:srgbClr val="222222"/>
                </a:solidFill>
                <a:highlight>
                  <a:schemeClr val="lt1"/>
                </a:highlight>
              </a:rPr>
              <a:t>recitizenship)</a:t>
            </a:r>
            <a:r>
              <a:rPr lang="en-GB" sz="1100">
                <a:solidFill>
                  <a:srgbClr val="222222"/>
                </a:solidFill>
                <a:highlight>
                  <a:srgbClr val="FFFFFF"/>
                </a:highlight>
              </a:rPr>
              <a:t>. </a:t>
            </a:r>
            <a:endParaRPr sz="1100"/>
          </a:p>
        </p:txBody>
      </p:sp>
      <p:pic>
        <p:nvPicPr>
          <p:cNvPr descr="Check out that awesome FREE 3-in-1 personality quiz (and let me predict things about you): https://practicalpie.com/free-personality-test/&#10;&#10;The full Personality Playlist: https://www.youtube.com/watch?v=dcsc_EsJmsA&amp;list=PLg999NlgHHrSm0uH_jPdx3a5gZghq31TU&amp;index=1&#10;&#10;Learn more about personality psychology, Maslow's hierarchy of needs, Carl Rogers, and the humanistic perspective: https://practicalpie.com/humanistic-perspective-of-personality/&#10;&#10;--- Invest in yourself ---&#10;&#10;❤️ Psychology of Attraction: https://practicalpie.com/poa&#10;&#10;⏰ Psychology of Productivity: https://practicalpie.com/psychology-of-productivity/&#10;&#10;💵 Psychology of Selling: https://practicalpie.com/psychology-of-selling/&#10;&#10;💸 Learn Persuasive writing with CopywritingKit!: https://practicalpie.com/copywritingkit-yt/&#10;&#10;🧠My Mastermind (Free $20 your first month): https://practicalpie.com/practical-growth-academy/" id="241" name="Google Shape;241;p27" title="What even is &quot;Self-Actualization&quot;? - Humanistic Theory">
            <a:hlinkClick r:id="rId3"/>
          </p:cNvPr>
          <p:cNvPicPr preferRelativeResize="0"/>
          <p:nvPr/>
        </p:nvPicPr>
        <p:blipFill>
          <a:blip r:embed="rId4">
            <a:alphaModFix/>
          </a:blip>
          <a:stretch>
            <a:fillRect/>
          </a:stretch>
        </p:blipFill>
        <p:spPr>
          <a:xfrm>
            <a:off x="4783600" y="1609850"/>
            <a:ext cx="4215076" cy="3161307"/>
          </a:xfrm>
          <a:prstGeom prst="rect">
            <a:avLst/>
          </a:prstGeom>
          <a:noFill/>
          <a:ln>
            <a:noFill/>
          </a:ln>
        </p:spPr>
      </p:pic>
      <p:sp>
        <p:nvSpPr>
          <p:cNvPr id="242" name="Google Shape;242;p27"/>
          <p:cNvSpPr txBox="1"/>
          <p:nvPr>
            <p:ph type="title"/>
          </p:nvPr>
        </p:nvSpPr>
        <p:spPr>
          <a:xfrm>
            <a:off x="4944438" y="1209825"/>
            <a:ext cx="3893400" cy="39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1800"/>
              <a:t>Humanistic Effect</a:t>
            </a:r>
            <a:endParaRPr b="0"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8"/>
          <p:cNvSpPr txBox="1"/>
          <p:nvPr>
            <p:ph type="title"/>
          </p:nvPr>
        </p:nvSpPr>
        <p:spPr>
          <a:xfrm>
            <a:off x="730000" y="1318650"/>
            <a:ext cx="27999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000000"/>
                </a:solidFill>
              </a:rPr>
              <a:t>Trend Analysis</a:t>
            </a:r>
            <a:endParaRPr/>
          </a:p>
        </p:txBody>
      </p:sp>
      <p:sp>
        <p:nvSpPr>
          <p:cNvPr id="248" name="Google Shape;248;p28"/>
          <p:cNvSpPr txBox="1"/>
          <p:nvPr>
            <p:ph idx="1" type="body"/>
          </p:nvPr>
        </p:nvSpPr>
        <p:spPr>
          <a:xfrm>
            <a:off x="3626525" y="869100"/>
            <a:ext cx="4798200" cy="1484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100"/>
              <a:t>The United States is the world's leader in incarceration with 2.2 million people currently in the nation's prisons and jails — a 500% increase over the last forty years. Changes in sentencing law and policy, not changes in crime rates, explain most of this increase. These trends have resulted in prison overcrowding and fiscal burdens on states to accommodate a rapidly expanding penal system, despite increasing evidence that large-scale incarceration is not an effective means of achieving public safety. </a:t>
            </a:r>
            <a:endParaRPr sz="1100"/>
          </a:p>
        </p:txBody>
      </p:sp>
      <p:pic>
        <p:nvPicPr>
          <p:cNvPr id="249" name="Google Shape;249;p28"/>
          <p:cNvPicPr preferRelativeResize="0"/>
          <p:nvPr/>
        </p:nvPicPr>
        <p:blipFill>
          <a:blip r:embed="rId3">
            <a:alphaModFix/>
          </a:blip>
          <a:stretch>
            <a:fillRect/>
          </a:stretch>
        </p:blipFill>
        <p:spPr>
          <a:xfrm>
            <a:off x="477350" y="2290825"/>
            <a:ext cx="3792716" cy="2735650"/>
          </a:xfrm>
          <a:prstGeom prst="rect">
            <a:avLst/>
          </a:prstGeom>
          <a:noFill/>
          <a:ln>
            <a:noFill/>
          </a:ln>
        </p:spPr>
      </p:pic>
      <p:pic>
        <p:nvPicPr>
          <p:cNvPr id="250" name="Google Shape;250;p28"/>
          <p:cNvPicPr preferRelativeResize="0"/>
          <p:nvPr/>
        </p:nvPicPr>
        <p:blipFill>
          <a:blip r:embed="rId4">
            <a:alphaModFix/>
          </a:blip>
          <a:stretch>
            <a:fillRect/>
          </a:stretch>
        </p:blipFill>
        <p:spPr>
          <a:xfrm>
            <a:off x="4422475" y="2290825"/>
            <a:ext cx="4286801" cy="2700275"/>
          </a:xfrm>
          <a:prstGeom prst="rect">
            <a:avLst/>
          </a:prstGeom>
          <a:noFill/>
          <a:ln>
            <a:noFill/>
          </a:ln>
        </p:spPr>
      </p:pic>
      <p:cxnSp>
        <p:nvCxnSpPr>
          <p:cNvPr id="251" name="Google Shape;251;p28"/>
          <p:cNvCxnSpPr/>
          <p:nvPr/>
        </p:nvCxnSpPr>
        <p:spPr>
          <a:xfrm>
            <a:off x="4422800" y="2420025"/>
            <a:ext cx="22800" cy="2488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id="256" name="Google Shape;256;p29"/>
          <p:cNvPicPr preferRelativeResize="0"/>
          <p:nvPr/>
        </p:nvPicPr>
        <p:blipFill>
          <a:blip r:embed="rId3">
            <a:alphaModFix/>
          </a:blip>
          <a:stretch>
            <a:fillRect/>
          </a:stretch>
        </p:blipFill>
        <p:spPr>
          <a:xfrm>
            <a:off x="424825" y="1100000"/>
            <a:ext cx="3034825" cy="3508650"/>
          </a:xfrm>
          <a:prstGeom prst="rect">
            <a:avLst/>
          </a:prstGeom>
          <a:noFill/>
          <a:ln>
            <a:noFill/>
          </a:ln>
        </p:spPr>
      </p:pic>
      <p:pic>
        <p:nvPicPr>
          <p:cNvPr id="257" name="Google Shape;257;p29"/>
          <p:cNvPicPr preferRelativeResize="0"/>
          <p:nvPr/>
        </p:nvPicPr>
        <p:blipFill>
          <a:blip r:embed="rId4">
            <a:alphaModFix/>
          </a:blip>
          <a:stretch>
            <a:fillRect/>
          </a:stretch>
        </p:blipFill>
        <p:spPr>
          <a:xfrm>
            <a:off x="3362625" y="1157475"/>
            <a:ext cx="5539701" cy="3393700"/>
          </a:xfrm>
          <a:prstGeom prst="rect">
            <a:avLst/>
          </a:prstGeom>
          <a:noFill/>
          <a:ln>
            <a:noFill/>
          </a:ln>
        </p:spPr>
      </p:pic>
      <p:cxnSp>
        <p:nvCxnSpPr>
          <p:cNvPr id="258" name="Google Shape;258;p29"/>
          <p:cNvCxnSpPr/>
          <p:nvPr/>
        </p:nvCxnSpPr>
        <p:spPr>
          <a:xfrm flipH="1">
            <a:off x="3467025" y="1046900"/>
            <a:ext cx="7500" cy="3573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0"/>
          <p:cNvSpPr txBox="1"/>
          <p:nvPr>
            <p:ph type="title"/>
          </p:nvPr>
        </p:nvSpPr>
        <p:spPr>
          <a:xfrm>
            <a:off x="730000" y="1234875"/>
            <a:ext cx="3636600" cy="6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t>Prison Abolition</a:t>
            </a:r>
            <a:endParaRPr sz="1800"/>
          </a:p>
          <a:p>
            <a:pPr indent="0" lvl="0" marL="0" rtl="0" algn="l">
              <a:spcBef>
                <a:spcPts val="0"/>
              </a:spcBef>
              <a:spcAft>
                <a:spcPts val="0"/>
              </a:spcAft>
              <a:buNone/>
            </a:pPr>
            <a:r>
              <a:rPr lang="en-GB" sz="1800"/>
              <a:t>Movement Targets</a:t>
            </a:r>
            <a:endParaRPr sz="1800"/>
          </a:p>
        </p:txBody>
      </p:sp>
      <p:sp>
        <p:nvSpPr>
          <p:cNvPr id="264" name="Google Shape;264;p30"/>
          <p:cNvSpPr txBox="1"/>
          <p:nvPr/>
        </p:nvSpPr>
        <p:spPr>
          <a:xfrm>
            <a:off x="643755" y="1979485"/>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1000">
                <a:solidFill>
                  <a:schemeClr val="dk1"/>
                </a:solidFill>
                <a:latin typeface="Lato"/>
                <a:ea typeface="Lato"/>
                <a:cs typeface="Lato"/>
                <a:sym typeface="Lato"/>
              </a:rPr>
              <a:t>01    | </a:t>
            </a:r>
            <a:r>
              <a:rPr lang="en-GB" sz="1000">
                <a:solidFill>
                  <a:srgbClr val="000000"/>
                </a:solidFill>
                <a:latin typeface="Lato"/>
                <a:ea typeface="Lato"/>
                <a:cs typeface="Lato"/>
                <a:sym typeface="Lato"/>
              </a:rPr>
              <a:t>   </a:t>
            </a:r>
            <a:r>
              <a:rPr lang="en-GB" sz="1000">
                <a:latin typeface="Lato"/>
                <a:ea typeface="Lato"/>
                <a:cs typeface="Lato"/>
                <a:sym typeface="Lato"/>
              </a:rPr>
              <a:t>Eliminate 45% of Prison Population</a:t>
            </a:r>
            <a:endParaRPr/>
          </a:p>
        </p:txBody>
      </p:sp>
      <p:sp>
        <p:nvSpPr>
          <p:cNvPr id="265" name="Google Shape;265;p30"/>
          <p:cNvSpPr txBox="1"/>
          <p:nvPr/>
        </p:nvSpPr>
        <p:spPr>
          <a:xfrm>
            <a:off x="643755" y="2331310"/>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1000">
                <a:solidFill>
                  <a:schemeClr val="dk1"/>
                </a:solidFill>
                <a:latin typeface="Lato"/>
                <a:ea typeface="Lato"/>
                <a:cs typeface="Lato"/>
                <a:sym typeface="Lato"/>
              </a:rPr>
              <a:t>02    |</a:t>
            </a:r>
            <a:r>
              <a:rPr b="1" lang="en-GB" sz="1000">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Eliminate 60% of Probation &amp; Parole</a:t>
            </a:r>
            <a:endParaRPr/>
          </a:p>
        </p:txBody>
      </p:sp>
      <p:sp>
        <p:nvSpPr>
          <p:cNvPr id="266" name="Google Shape;266;p30"/>
          <p:cNvSpPr txBox="1"/>
          <p:nvPr/>
        </p:nvSpPr>
        <p:spPr>
          <a:xfrm>
            <a:off x="643755" y="2740160"/>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1000">
                <a:solidFill>
                  <a:schemeClr val="dk1"/>
                </a:solidFill>
                <a:latin typeface="Lato"/>
                <a:ea typeface="Lato"/>
                <a:cs typeface="Lato"/>
                <a:sym typeface="Lato"/>
              </a:rPr>
              <a:t>03    |</a:t>
            </a:r>
            <a:r>
              <a:rPr b="1" lang="en-GB" sz="1000">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Remove 100% of Substance Use Offenders</a:t>
            </a:r>
            <a:endParaRPr/>
          </a:p>
        </p:txBody>
      </p:sp>
      <p:sp>
        <p:nvSpPr>
          <p:cNvPr id="267" name="Google Shape;267;p30"/>
          <p:cNvSpPr txBox="1"/>
          <p:nvPr/>
        </p:nvSpPr>
        <p:spPr>
          <a:xfrm>
            <a:off x="643755" y="3149010"/>
            <a:ext cx="36366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1000">
                <a:solidFill>
                  <a:schemeClr val="dk1"/>
                </a:solidFill>
                <a:latin typeface="Lato"/>
                <a:ea typeface="Lato"/>
                <a:cs typeface="Lato"/>
                <a:sym typeface="Lato"/>
              </a:rPr>
              <a:t>04    |</a:t>
            </a:r>
            <a:r>
              <a:rPr b="1" lang="en-GB" sz="1000">
                <a:solidFill>
                  <a:srgbClr val="000000"/>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Remove 100% of Mentally ill Offenders</a:t>
            </a:r>
            <a:endParaRPr sz="1000">
              <a:solidFill>
                <a:srgbClr val="000000"/>
              </a:solidFill>
              <a:latin typeface="Lato"/>
              <a:ea typeface="Lato"/>
              <a:cs typeface="Lato"/>
              <a:sym typeface="Lato"/>
            </a:endParaRPr>
          </a:p>
        </p:txBody>
      </p:sp>
      <p:sp>
        <p:nvSpPr>
          <p:cNvPr id="268" name="Google Shape;268;p30"/>
          <p:cNvSpPr txBox="1"/>
          <p:nvPr/>
        </p:nvSpPr>
        <p:spPr>
          <a:xfrm>
            <a:off x="645100" y="3557850"/>
            <a:ext cx="3806400" cy="26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1000">
                <a:solidFill>
                  <a:schemeClr val="dk1"/>
                </a:solidFill>
                <a:latin typeface="Lato"/>
                <a:ea typeface="Lato"/>
                <a:cs typeface="Lato"/>
                <a:sym typeface="Lato"/>
              </a:rPr>
              <a:t>05    | </a:t>
            </a:r>
            <a:r>
              <a:rPr lang="en-GB" sz="1000">
                <a:solidFill>
                  <a:srgbClr val="53C6A1"/>
                </a:solidFill>
                <a:latin typeface="Lato"/>
                <a:ea typeface="Lato"/>
                <a:cs typeface="Lato"/>
                <a:sym typeface="Lato"/>
              </a:rPr>
              <a:t>   </a:t>
            </a:r>
            <a:r>
              <a:rPr lang="en-GB" sz="1000">
                <a:latin typeface="Lato"/>
                <a:ea typeface="Lato"/>
                <a:cs typeface="Lato"/>
                <a:sym typeface="Lato"/>
              </a:rPr>
              <a:t>Activate Suspended Sentencing for all nonviolent crimes</a:t>
            </a:r>
            <a:endParaRPr/>
          </a:p>
        </p:txBody>
      </p:sp>
      <p:pic>
        <p:nvPicPr>
          <p:cNvPr id="269" name="Google Shape;269;p30"/>
          <p:cNvPicPr preferRelativeResize="0"/>
          <p:nvPr/>
        </p:nvPicPr>
        <p:blipFill>
          <a:blip r:embed="rId3">
            <a:alphaModFix/>
          </a:blip>
          <a:stretch>
            <a:fillRect/>
          </a:stretch>
        </p:blipFill>
        <p:spPr>
          <a:xfrm>
            <a:off x="4280350" y="872138"/>
            <a:ext cx="4592526" cy="3271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31"/>
          <p:cNvPicPr preferRelativeResize="0"/>
          <p:nvPr/>
        </p:nvPicPr>
        <p:blipFill>
          <a:blip r:embed="rId3">
            <a:alphaModFix/>
          </a:blip>
          <a:stretch>
            <a:fillRect/>
          </a:stretch>
        </p:blipFill>
        <p:spPr>
          <a:xfrm>
            <a:off x="5138450" y="858175"/>
            <a:ext cx="3790600" cy="3898650"/>
          </a:xfrm>
          <a:prstGeom prst="rect">
            <a:avLst/>
          </a:prstGeom>
          <a:noFill/>
          <a:ln>
            <a:noFill/>
          </a:ln>
        </p:spPr>
      </p:pic>
      <p:pic>
        <p:nvPicPr>
          <p:cNvPr id="275" name="Google Shape;275;p31"/>
          <p:cNvPicPr preferRelativeResize="0"/>
          <p:nvPr/>
        </p:nvPicPr>
        <p:blipFill>
          <a:blip r:embed="rId4">
            <a:alphaModFix/>
          </a:blip>
          <a:stretch>
            <a:fillRect/>
          </a:stretch>
        </p:blipFill>
        <p:spPr>
          <a:xfrm>
            <a:off x="235175" y="732650"/>
            <a:ext cx="4970876" cy="2263900"/>
          </a:xfrm>
          <a:prstGeom prst="rect">
            <a:avLst/>
          </a:prstGeom>
          <a:noFill/>
          <a:ln>
            <a:noFill/>
          </a:ln>
        </p:spPr>
      </p:pic>
      <p:cxnSp>
        <p:nvCxnSpPr>
          <p:cNvPr id="276" name="Google Shape;276;p31"/>
          <p:cNvCxnSpPr/>
          <p:nvPr/>
        </p:nvCxnSpPr>
        <p:spPr>
          <a:xfrm flipH="1">
            <a:off x="5325650" y="907175"/>
            <a:ext cx="7500" cy="4013100"/>
          </a:xfrm>
          <a:prstGeom prst="straightConnector1">
            <a:avLst/>
          </a:prstGeom>
          <a:noFill/>
          <a:ln cap="flat" cmpd="sng" w="9525">
            <a:solidFill>
              <a:schemeClr val="dk2"/>
            </a:solidFill>
            <a:prstDash val="solid"/>
            <a:round/>
            <a:headEnd len="med" w="med" type="none"/>
            <a:tailEnd len="med" w="med" type="none"/>
          </a:ln>
        </p:spPr>
      </p:cxnSp>
      <p:sp>
        <p:nvSpPr>
          <p:cNvPr id="277" name="Google Shape;277;p31"/>
          <p:cNvSpPr txBox="1"/>
          <p:nvPr/>
        </p:nvSpPr>
        <p:spPr>
          <a:xfrm>
            <a:off x="356550" y="2894750"/>
            <a:ext cx="4688400" cy="18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Lato"/>
                <a:ea typeface="Lato"/>
                <a:cs typeface="Lato"/>
                <a:sym typeface="Lato"/>
              </a:rPr>
              <a:t>Sentencing policies of the War on Drugs era resulted in dramatic growth in incarceration for drug offenses. Since its official beginning in the 1980s, the number of Americans incarcerated for drug offenses has skyrocketed from 40,900 in 1980 to 452,900 in 2017. By 2004, people convicted on federal drug offenses were expected to serve almost three times that length: 62 months in prison compared to 22 months in 1986.. At the federal level, people incarcerated on a drug conviction make up nearly half the prison population. At the state level, the number of people in prison for drug offenses has increased ninefold since 1980, although it has begun declining in recent years. Most are not high-level actors in the drug trade, and most have no prior criminal record for a violent offense. </a:t>
            </a:r>
            <a:endParaRPr sz="1000">
              <a:latin typeface="Lato"/>
              <a:ea typeface="Lato"/>
              <a:cs typeface="Lato"/>
              <a:sym typeface="Lato"/>
            </a:endParaRPr>
          </a:p>
        </p:txBody>
      </p:sp>
      <p:cxnSp>
        <p:nvCxnSpPr>
          <p:cNvPr id="278" name="Google Shape;278;p31"/>
          <p:cNvCxnSpPr/>
          <p:nvPr/>
        </p:nvCxnSpPr>
        <p:spPr>
          <a:xfrm flipH="1" rot="10800000">
            <a:off x="311150" y="2894750"/>
            <a:ext cx="5022000" cy="22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82" name="Shape 282"/>
        <p:cNvGrpSpPr/>
        <p:nvPr/>
      </p:nvGrpSpPr>
      <p:grpSpPr>
        <a:xfrm>
          <a:off x="0" y="0"/>
          <a:ext cx="0" cy="0"/>
          <a:chOff x="0" y="0"/>
          <a:chExt cx="0" cy="0"/>
        </a:xfrm>
      </p:grpSpPr>
      <p:sp>
        <p:nvSpPr>
          <p:cNvPr id="283" name="Google Shape;283;p32"/>
          <p:cNvSpPr txBox="1"/>
          <p:nvPr>
            <p:ph type="title"/>
          </p:nvPr>
        </p:nvSpPr>
        <p:spPr>
          <a:xfrm>
            <a:off x="774975" y="313475"/>
            <a:ext cx="7010100" cy="8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Probation and Parole…                                              The silent </a:t>
            </a:r>
            <a:r>
              <a:rPr lang="en-GB" sz="2400"/>
              <a:t>assassin</a:t>
            </a:r>
            <a:r>
              <a:rPr lang="en-GB" sz="2400"/>
              <a:t> to recitizenship </a:t>
            </a:r>
            <a:endParaRPr sz="2400"/>
          </a:p>
        </p:txBody>
      </p:sp>
      <p:pic>
        <p:nvPicPr>
          <p:cNvPr descr="New data by the Council of State Governments Justice Center, with support from Arnold Ventures, reveals the startling extent to which probation and parole violations contribute to states’ high prison admissions and populations, as well as the subsequent cost to taxpayers.&#10;&#10;The first-of-its-kind, state-by-state analysis shows that 45 percent of state prison admissions nationwide are the result of violations of probation and parole supervision — either for new crimes or breaking supervision rules. In 20 states, more than half of state prison admissions are due to probation and parole violations." id="284" name="Google Shape;284;p32" title="How Parole and Probation Violations  Significantly Impact States’ Prison Populations and Budgets">
            <a:hlinkClick r:id="rId3"/>
          </p:cNvPr>
          <p:cNvPicPr preferRelativeResize="0"/>
          <p:nvPr/>
        </p:nvPicPr>
        <p:blipFill>
          <a:blip r:embed="rId4">
            <a:alphaModFix/>
          </a:blip>
          <a:stretch>
            <a:fillRect/>
          </a:stretch>
        </p:blipFill>
        <p:spPr>
          <a:xfrm>
            <a:off x="1699325" y="1348050"/>
            <a:ext cx="5166250" cy="3795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3"/>
          <p:cNvSpPr txBox="1"/>
          <p:nvPr/>
        </p:nvSpPr>
        <p:spPr>
          <a:xfrm>
            <a:off x="440000" y="1024125"/>
            <a:ext cx="8504100" cy="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u="sng">
                <a:solidFill>
                  <a:schemeClr val="hlink"/>
                </a:solidFill>
                <a:hlinkClick r:id="rId3"/>
              </a:rPr>
              <a:t>Rates of U.S. Supervision</a:t>
            </a:r>
            <a:endParaRPr>
              <a:latin typeface="Lato"/>
              <a:ea typeface="Lato"/>
              <a:cs typeface="Lato"/>
              <a:sym typeface="Lato"/>
            </a:endParaRPr>
          </a:p>
        </p:txBody>
      </p:sp>
      <p:sp>
        <p:nvSpPr>
          <p:cNvPr id="290" name="Google Shape;290;p33"/>
          <p:cNvSpPr txBox="1"/>
          <p:nvPr/>
        </p:nvSpPr>
        <p:spPr>
          <a:xfrm>
            <a:off x="440000" y="584125"/>
            <a:ext cx="7958100" cy="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u="sng">
                <a:solidFill>
                  <a:schemeClr val="hlink"/>
                </a:solidFill>
                <a:hlinkClick r:id="rId4"/>
              </a:rPr>
              <a:t>National Mass Incarceration and Supervision</a:t>
            </a:r>
            <a:endParaRPr>
              <a:latin typeface="Lato"/>
              <a:ea typeface="Lato"/>
              <a:cs typeface="Lato"/>
              <a:sym typeface="Lato"/>
            </a:endParaRPr>
          </a:p>
        </p:txBody>
      </p:sp>
      <p:pic>
        <p:nvPicPr>
          <p:cNvPr id="291" name="Google Shape;291;p33"/>
          <p:cNvPicPr preferRelativeResize="0"/>
          <p:nvPr/>
        </p:nvPicPr>
        <p:blipFill>
          <a:blip r:embed="rId5">
            <a:alphaModFix/>
          </a:blip>
          <a:stretch>
            <a:fillRect/>
          </a:stretch>
        </p:blipFill>
        <p:spPr>
          <a:xfrm>
            <a:off x="6338238" y="584125"/>
            <a:ext cx="2215274" cy="1840275"/>
          </a:xfrm>
          <a:prstGeom prst="rect">
            <a:avLst/>
          </a:prstGeom>
          <a:noFill/>
          <a:ln>
            <a:noFill/>
          </a:ln>
        </p:spPr>
      </p:pic>
      <p:sp>
        <p:nvSpPr>
          <p:cNvPr id="292" name="Google Shape;292;p33"/>
          <p:cNvSpPr txBox="1"/>
          <p:nvPr/>
        </p:nvSpPr>
        <p:spPr>
          <a:xfrm>
            <a:off x="356575" y="1608300"/>
            <a:ext cx="5530500" cy="24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C4C4C"/>
                </a:solidFill>
                <a:highlight>
                  <a:srgbClr val="FFFFFF"/>
                </a:highlight>
                <a:latin typeface="Lato"/>
                <a:ea typeface="Lato"/>
                <a:cs typeface="Lato"/>
                <a:sym typeface="Lato"/>
              </a:rPr>
              <a:t>The vast majority of people under correctional control are on probation and parole, collectively known as </a:t>
            </a:r>
            <a:r>
              <a:rPr b="1" lang="en-GB" sz="1200">
                <a:solidFill>
                  <a:srgbClr val="4C4C4C"/>
                </a:solidFill>
                <a:highlight>
                  <a:srgbClr val="FFFFFF"/>
                </a:highlight>
                <a:latin typeface="Lato"/>
                <a:ea typeface="Lato"/>
                <a:cs typeface="Lato"/>
                <a:sym typeface="Lato"/>
              </a:rPr>
              <a:t>community supervision</a:t>
            </a:r>
            <a:r>
              <a:rPr lang="en-GB" sz="1200">
                <a:solidFill>
                  <a:srgbClr val="4C4C4C"/>
                </a:solidFill>
                <a:highlight>
                  <a:srgbClr val="FFFFFF"/>
                </a:highlight>
                <a:latin typeface="Lato"/>
                <a:ea typeface="Lato"/>
                <a:cs typeface="Lato"/>
                <a:sym typeface="Lato"/>
              </a:rPr>
              <a:t> (or community corrections). An estimated 4.5 million adults are under community supervision, nearly twice the number of people who are incarcerated in jails and prisons combined. Yet despite the massive number of people under their control, parole and probation have not received nearly as much attention as incarceration. Only with recent high-profile cases has the public begun to recognize the injustices plaguing probation and parole systems, which set people up to fail with long supervision terms, onerous restrictions, and constant scrutiny. Touted as alternatives to incarceration, these systems often impose conditions that make it difficult for people to succeed, and therefore end up channeling people into prisons and jails.</a:t>
            </a:r>
            <a:endParaRPr sz="1200">
              <a:latin typeface="Lato"/>
              <a:ea typeface="Lato"/>
              <a:cs typeface="Lato"/>
              <a:sym typeface="Lato"/>
            </a:endParaRPr>
          </a:p>
        </p:txBody>
      </p:sp>
      <p:pic>
        <p:nvPicPr>
          <p:cNvPr id="293" name="Google Shape;293;p33"/>
          <p:cNvPicPr preferRelativeResize="0"/>
          <p:nvPr/>
        </p:nvPicPr>
        <p:blipFill>
          <a:blip r:embed="rId6">
            <a:alphaModFix/>
          </a:blip>
          <a:stretch>
            <a:fillRect/>
          </a:stretch>
        </p:blipFill>
        <p:spPr>
          <a:xfrm>
            <a:off x="5947650" y="2318200"/>
            <a:ext cx="2996451" cy="267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4"/>
          <p:cNvSpPr txBox="1"/>
          <p:nvPr>
            <p:ph idx="1" type="body"/>
          </p:nvPr>
        </p:nvSpPr>
        <p:spPr>
          <a:xfrm>
            <a:off x="727650" y="643825"/>
            <a:ext cx="7688700" cy="4033800"/>
          </a:xfrm>
          <a:prstGeom prst="rect">
            <a:avLst/>
          </a:prstGeom>
        </p:spPr>
        <p:txBody>
          <a:bodyPr anchorCtr="0" anchor="t" bIns="91425" lIns="91425" spcFirstLastPara="1" rIns="91425" wrap="square" tIns="91425">
            <a:noAutofit/>
          </a:bodyPr>
          <a:lstStyle/>
          <a:p>
            <a:pPr indent="0" lvl="0" marL="0" rtl="0" algn="l">
              <a:lnSpc>
                <a:spcPct val="184090"/>
              </a:lnSpc>
              <a:spcBef>
                <a:spcPts val="0"/>
              </a:spcBef>
              <a:spcAft>
                <a:spcPts val="0"/>
              </a:spcAft>
              <a:buNone/>
            </a:pPr>
            <a:r>
              <a:rPr lang="en-GB" sz="1350">
                <a:solidFill>
                  <a:srgbClr val="4C4C4C"/>
                </a:solidFill>
                <a:latin typeface="Georgia"/>
                <a:ea typeface="Georgia"/>
                <a:cs typeface="Georgia"/>
                <a:sym typeface="Georgia"/>
              </a:rPr>
              <a:t>W</a:t>
            </a:r>
            <a:r>
              <a:rPr lang="en-GB" sz="1200">
                <a:solidFill>
                  <a:srgbClr val="4C4C4C"/>
                </a:solidFill>
              </a:rPr>
              <a:t>hile far from an exhaustive list, typical probation requirements include:</a:t>
            </a:r>
            <a:endParaRPr sz="1200">
              <a:solidFill>
                <a:srgbClr val="4C4C4C"/>
              </a:solidFill>
            </a:endParaRPr>
          </a:p>
          <a:p>
            <a:pPr indent="-304800" lvl="0" marL="495300" marR="63500" rtl="0" algn="l">
              <a:lnSpc>
                <a:spcPct val="150000"/>
              </a:lnSpc>
              <a:spcBef>
                <a:spcPts val="1400"/>
              </a:spcBef>
              <a:spcAft>
                <a:spcPts val="0"/>
              </a:spcAft>
              <a:buClr>
                <a:srgbClr val="4C4C4C"/>
              </a:buClr>
              <a:buSzPts val="1200"/>
              <a:buFont typeface="Lato"/>
              <a:buChar char="●"/>
            </a:pPr>
            <a:r>
              <a:rPr lang="en-GB" sz="1200">
                <a:solidFill>
                  <a:srgbClr val="4C4C4C"/>
                </a:solidFill>
              </a:rPr>
              <a:t>Paying supervision fees, fines, restitution or other fees ordered by the court, very often without considering the individual’s ability to pay;</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Regularly reporting to a parole or probation officer;</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Finding and maintaining full-time employment or education;</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Submitting to drug and alcohol tests, which the individual is often forced to pay for (this is often a condition even if the offense was not related to drugs or </a:t>
            </a:r>
            <a:r>
              <a:rPr lang="en-GB" sz="1200">
                <a:solidFill>
                  <a:srgbClr val="4C4C4C"/>
                </a:solidFill>
              </a:rPr>
              <a:t>alcohol</a:t>
            </a:r>
            <a:r>
              <a:rPr lang="en-GB" sz="1200">
                <a:solidFill>
                  <a:srgbClr val="4C4C4C"/>
                </a:solidFill>
              </a:rPr>
              <a:t>);</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Abiding by strict curfews and submitting to electronic monitoring, which, again, the individual often must pay for;</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Not changing employment or residence without permission;</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Attending specific programs (such as an anger management class);</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Not leaving a designated area without permission (such as the city, county, or state); and</a:t>
            </a:r>
            <a:endParaRPr sz="1200">
              <a:solidFill>
                <a:srgbClr val="4C4C4C"/>
              </a:solidFill>
            </a:endParaRPr>
          </a:p>
          <a:p>
            <a:pPr indent="-304800" lvl="0" marL="457200" rtl="0" algn="l">
              <a:lnSpc>
                <a:spcPct val="150000"/>
              </a:lnSpc>
              <a:spcBef>
                <a:spcPts val="0"/>
              </a:spcBef>
              <a:spcAft>
                <a:spcPts val="0"/>
              </a:spcAft>
              <a:buClr>
                <a:srgbClr val="4C4C4C"/>
              </a:buClr>
              <a:buSzPts val="1200"/>
              <a:buFont typeface="Lato"/>
              <a:buChar char="●"/>
            </a:pPr>
            <a:r>
              <a:rPr lang="en-GB" sz="1200">
                <a:solidFill>
                  <a:srgbClr val="4C4C4C"/>
                </a:solidFill>
              </a:rPr>
              <a:t>Not associating with people with criminal records, including family and friends.</a:t>
            </a:r>
            <a:endParaRPr sz="1200">
              <a:solidFill>
                <a:srgbClr val="4C4C4C"/>
              </a:solidFill>
            </a:endParaRPr>
          </a:p>
          <a:p>
            <a:pPr indent="0" lvl="0" marL="0" rtl="0" algn="l">
              <a:spcBef>
                <a:spcPts val="14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Google Shape;303;p35"/>
          <p:cNvPicPr preferRelativeResize="0"/>
          <p:nvPr/>
        </p:nvPicPr>
        <p:blipFill>
          <a:blip r:embed="rId3">
            <a:alphaModFix/>
          </a:blip>
          <a:stretch>
            <a:fillRect/>
          </a:stretch>
        </p:blipFill>
        <p:spPr>
          <a:xfrm>
            <a:off x="152400" y="561375"/>
            <a:ext cx="5575251" cy="4498676"/>
          </a:xfrm>
          <a:prstGeom prst="rect">
            <a:avLst/>
          </a:prstGeom>
          <a:noFill/>
          <a:ln>
            <a:noFill/>
          </a:ln>
        </p:spPr>
      </p:pic>
      <p:sp>
        <p:nvSpPr>
          <p:cNvPr id="304" name="Google Shape;304;p35"/>
          <p:cNvSpPr txBox="1"/>
          <p:nvPr/>
        </p:nvSpPr>
        <p:spPr>
          <a:xfrm>
            <a:off x="5644200" y="804150"/>
            <a:ext cx="3300000" cy="4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u="sng">
                <a:solidFill>
                  <a:schemeClr val="hlink"/>
                </a:solidFill>
                <a:hlinkClick r:id="rId4"/>
              </a:rPr>
              <a:t>Alarming Probation Problem</a:t>
            </a:r>
            <a:endParaRPr>
              <a:latin typeface="Lato"/>
              <a:ea typeface="Lato"/>
              <a:cs typeface="Lato"/>
              <a:sym typeface="Lato"/>
            </a:endParaRPr>
          </a:p>
        </p:txBody>
      </p:sp>
      <p:sp>
        <p:nvSpPr>
          <p:cNvPr id="305" name="Google Shape;305;p35"/>
          <p:cNvSpPr txBox="1"/>
          <p:nvPr/>
        </p:nvSpPr>
        <p:spPr>
          <a:xfrm>
            <a:off x="5693550" y="1513513"/>
            <a:ext cx="3201300" cy="25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Lato"/>
                <a:ea typeface="Lato"/>
                <a:cs typeface="Lato"/>
                <a:sym typeface="Lato"/>
              </a:rPr>
              <a:t>“Our goal as criminal justice leaders should always be to improve public safety for our citizens by having people leave our custody less likely to commit a crime than when they came to us,” said Pennsylvania Department of Corrections Secretary John Wetzel. “With four times as many people on probation than on parole, policymakers should take a hard look at this population in their states. By doing so, states could achieve larger reductions in crime, arrests and prison admissions and allow criminally involved individuals to be fully restored.”</a:t>
            </a:r>
            <a:endParaRPr sz="1200">
              <a:latin typeface="Lato"/>
              <a:ea typeface="Lato"/>
              <a:cs typeface="Lato"/>
              <a:sym typeface="Lato"/>
            </a:endParaRPr>
          </a:p>
        </p:txBody>
      </p:sp>
      <p:sp>
        <p:nvSpPr>
          <p:cNvPr id="306" name="Google Shape;306;p35"/>
          <p:cNvSpPr txBox="1"/>
          <p:nvPr/>
        </p:nvSpPr>
        <p:spPr>
          <a:xfrm>
            <a:off x="5644200" y="1157400"/>
            <a:ext cx="4369800" cy="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u="sng">
                <a:solidFill>
                  <a:schemeClr val="hlink"/>
                </a:solidFill>
                <a:hlinkClick r:id="rId5"/>
              </a:rPr>
              <a:t>Confined and Costly</a:t>
            </a:r>
            <a:endParaRPr>
              <a:latin typeface="Lato"/>
              <a:ea typeface="Lato"/>
              <a:cs typeface="Lato"/>
              <a:sym typeface="Lato"/>
            </a:endParaRPr>
          </a:p>
        </p:txBody>
      </p:sp>
      <p:pic>
        <p:nvPicPr>
          <p:cNvPr id="307" name="Google Shape;307;p35"/>
          <p:cNvPicPr preferRelativeResize="0"/>
          <p:nvPr/>
        </p:nvPicPr>
        <p:blipFill>
          <a:blip r:embed="rId6">
            <a:alphaModFix/>
          </a:blip>
          <a:stretch>
            <a:fillRect/>
          </a:stretch>
        </p:blipFill>
        <p:spPr>
          <a:xfrm>
            <a:off x="6717750" y="4025125"/>
            <a:ext cx="1152900" cy="8983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6"/>
          <p:cNvSpPr txBox="1"/>
          <p:nvPr>
            <p:ph type="title"/>
          </p:nvPr>
        </p:nvSpPr>
        <p:spPr>
          <a:xfrm>
            <a:off x="304225" y="2056375"/>
            <a:ext cx="84969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A Framework...         </a:t>
            </a:r>
            <a:r>
              <a:rPr lang="en-GB"/>
              <a:t> Sequential Intercept Model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181" name="Shape 181"/>
        <p:cNvGrpSpPr/>
        <p:nvPr/>
      </p:nvGrpSpPr>
      <p:grpSpPr>
        <a:xfrm>
          <a:off x="0" y="0"/>
          <a:ext cx="0" cy="0"/>
          <a:chOff x="0" y="0"/>
          <a:chExt cx="0" cy="0"/>
        </a:xfrm>
      </p:grpSpPr>
      <p:sp>
        <p:nvSpPr>
          <p:cNvPr id="182" name="Google Shape;182;p19"/>
          <p:cNvSpPr txBox="1"/>
          <p:nvPr>
            <p:ph type="title"/>
          </p:nvPr>
        </p:nvSpPr>
        <p:spPr>
          <a:xfrm>
            <a:off x="729450" y="1322450"/>
            <a:ext cx="7010100" cy="35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000"/>
              <a:t>Introductions;</a:t>
            </a:r>
            <a:endParaRPr sz="3000"/>
          </a:p>
        </p:txBody>
      </p:sp>
      <p:sp>
        <p:nvSpPr>
          <p:cNvPr id="183" name="Google Shape;183;p19"/>
          <p:cNvSpPr txBox="1"/>
          <p:nvPr>
            <p:ph idx="4294967295" type="body"/>
          </p:nvPr>
        </p:nvSpPr>
        <p:spPr>
          <a:xfrm>
            <a:off x="729450" y="2039425"/>
            <a:ext cx="7010100" cy="26283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en-GB" sz="3000">
                <a:solidFill>
                  <a:srgbClr val="FFFFFF"/>
                </a:solidFill>
              </a:rPr>
              <a:t>Eddie Perhonitch </a:t>
            </a:r>
            <a:r>
              <a:rPr lang="en-GB" sz="1800">
                <a:solidFill>
                  <a:srgbClr val="FFFFFF"/>
                </a:solidFill>
              </a:rPr>
              <a:t>-</a:t>
            </a:r>
            <a:r>
              <a:rPr lang="en-GB" sz="3000">
                <a:solidFill>
                  <a:srgbClr val="FFFFFF"/>
                </a:solidFill>
              </a:rPr>
              <a:t> </a:t>
            </a:r>
            <a:r>
              <a:rPr lang="en-GB" sz="1800">
                <a:solidFill>
                  <a:srgbClr val="FFFFFF"/>
                </a:solidFill>
              </a:rPr>
              <a:t>eddie@culture2culture.org</a:t>
            </a:r>
            <a:endParaRPr sz="1800">
              <a:solidFill>
                <a:srgbClr val="FFFFFF"/>
              </a:solidFill>
            </a:endParaRPr>
          </a:p>
          <a:p>
            <a:pPr indent="-419100" lvl="0" marL="457200" rtl="0" algn="l">
              <a:spcBef>
                <a:spcPts val="0"/>
              </a:spcBef>
              <a:spcAft>
                <a:spcPts val="0"/>
              </a:spcAft>
              <a:buClr>
                <a:srgbClr val="FFFFFF"/>
              </a:buClr>
              <a:buSzPts val="3000"/>
              <a:buChar char="➔"/>
            </a:pPr>
            <a:r>
              <a:rPr lang="en-GB" sz="3000">
                <a:solidFill>
                  <a:srgbClr val="FFFFFF"/>
                </a:solidFill>
              </a:rPr>
              <a:t>Joseph Szeliga </a:t>
            </a:r>
            <a:r>
              <a:rPr lang="en-GB" sz="1800">
                <a:solidFill>
                  <a:srgbClr val="FFFFFF"/>
                </a:solidFill>
              </a:rPr>
              <a:t>- joe@culture2culture.org</a:t>
            </a:r>
            <a:endParaRPr sz="1800">
              <a:solidFill>
                <a:srgbClr val="FFFFFF"/>
              </a:solidFill>
            </a:endParaRPr>
          </a:p>
          <a:p>
            <a:pPr indent="-419100" lvl="0" marL="457200" rtl="0" algn="l">
              <a:spcBef>
                <a:spcPts val="0"/>
              </a:spcBef>
              <a:spcAft>
                <a:spcPts val="0"/>
              </a:spcAft>
              <a:buClr>
                <a:srgbClr val="FFFFFF"/>
              </a:buClr>
              <a:buSzPts val="3000"/>
              <a:buChar char="➔"/>
            </a:pPr>
            <a:r>
              <a:rPr lang="en-GB" sz="3000">
                <a:solidFill>
                  <a:srgbClr val="FFFFFF"/>
                </a:solidFill>
              </a:rPr>
              <a:t>Vincent Murray </a:t>
            </a:r>
            <a:r>
              <a:rPr lang="en-GB" sz="1800">
                <a:solidFill>
                  <a:srgbClr val="FFFFFF"/>
                </a:solidFill>
              </a:rPr>
              <a:t>- vinnie@culture2culture.org</a:t>
            </a:r>
            <a:endParaRPr sz="1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37"/>
          <p:cNvSpPr txBox="1"/>
          <p:nvPr>
            <p:ph type="title"/>
          </p:nvPr>
        </p:nvSpPr>
        <p:spPr>
          <a:xfrm>
            <a:off x="739525" y="1223739"/>
            <a:ext cx="7688400" cy="53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Sequential Intercept Model</a:t>
            </a:r>
            <a:endParaRPr sz="1000"/>
          </a:p>
        </p:txBody>
      </p:sp>
      <p:sp>
        <p:nvSpPr>
          <p:cNvPr id="318" name="Google Shape;318;p37"/>
          <p:cNvSpPr txBox="1"/>
          <p:nvPr/>
        </p:nvSpPr>
        <p:spPr>
          <a:xfrm>
            <a:off x="862816" y="2418212"/>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t/>
            </a:r>
            <a:endParaRPr b="1" sz="3000">
              <a:solidFill>
                <a:srgbClr val="FFFFFF"/>
              </a:solidFill>
              <a:latin typeface="Raleway"/>
              <a:ea typeface="Raleway"/>
              <a:cs typeface="Raleway"/>
              <a:sym typeface="Raleway"/>
            </a:endParaRPr>
          </a:p>
        </p:txBody>
      </p:sp>
      <p:pic>
        <p:nvPicPr>
          <p:cNvPr id="319" name="Google Shape;319;p37"/>
          <p:cNvPicPr preferRelativeResize="0"/>
          <p:nvPr/>
        </p:nvPicPr>
        <p:blipFill>
          <a:blip r:embed="rId3">
            <a:alphaModFix/>
          </a:blip>
          <a:stretch>
            <a:fillRect/>
          </a:stretch>
        </p:blipFill>
        <p:spPr>
          <a:xfrm>
            <a:off x="5394875" y="1001400"/>
            <a:ext cx="3678324" cy="3550376"/>
          </a:xfrm>
          <a:prstGeom prst="rect">
            <a:avLst/>
          </a:prstGeom>
          <a:noFill/>
          <a:ln>
            <a:noFill/>
          </a:ln>
        </p:spPr>
      </p:pic>
      <p:pic>
        <p:nvPicPr>
          <p:cNvPr id="320" name="Google Shape;320;p37"/>
          <p:cNvPicPr preferRelativeResize="0"/>
          <p:nvPr/>
        </p:nvPicPr>
        <p:blipFill>
          <a:blip r:embed="rId4">
            <a:alphaModFix/>
          </a:blip>
          <a:stretch>
            <a:fillRect/>
          </a:stretch>
        </p:blipFill>
        <p:spPr>
          <a:xfrm>
            <a:off x="0" y="1949675"/>
            <a:ext cx="5394878" cy="2268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3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is the Sequential Intercept Model</a:t>
            </a:r>
            <a:endParaRPr/>
          </a:p>
        </p:txBody>
      </p:sp>
      <p:sp>
        <p:nvSpPr>
          <p:cNvPr id="326" name="Google Shape;326;p38"/>
          <p:cNvSpPr txBox="1"/>
          <p:nvPr/>
        </p:nvSpPr>
        <p:spPr>
          <a:xfrm>
            <a:off x="827775" y="2094200"/>
            <a:ext cx="7590000" cy="22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rgbClr val="FFFFFF"/>
                </a:highlight>
                <a:latin typeface="Lato"/>
                <a:ea typeface="Lato"/>
                <a:cs typeface="Lato"/>
                <a:sym typeface="Lato"/>
              </a:rPr>
              <a:t>The Sequential Intercept Model provides a conceptual framework for communities to use when considering the interface between the criminal justice and mental health systems as they address concerns about criminalization of people with mental illness. The model envisions a series of points of intercept at which an intervention can be made to prevent individuals from entering or penetrating deeper into the criminal justice system.</a:t>
            </a:r>
            <a:endParaRPr sz="1800">
              <a:latin typeface="Lato"/>
              <a:ea typeface="Lato"/>
              <a:cs typeface="Lato"/>
              <a:sym typeface="Lato"/>
            </a:endParaRPr>
          </a:p>
        </p:txBody>
      </p:sp>
      <p:sp>
        <p:nvSpPr>
          <p:cNvPr id="327" name="Google Shape;327;p38"/>
          <p:cNvSpPr txBox="1"/>
          <p:nvPr/>
        </p:nvSpPr>
        <p:spPr>
          <a:xfrm>
            <a:off x="5143500" y="3933675"/>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By; Munetz - Griffin</a:t>
            </a:r>
            <a:endParaRPr b="1">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3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What is the Sequential Intercept Model</a:t>
            </a:r>
            <a:endParaRPr/>
          </a:p>
        </p:txBody>
      </p:sp>
      <p:sp>
        <p:nvSpPr>
          <p:cNvPr id="333" name="Google Shape;333;p39"/>
          <p:cNvSpPr txBox="1"/>
          <p:nvPr/>
        </p:nvSpPr>
        <p:spPr>
          <a:xfrm>
            <a:off x="827775" y="2094200"/>
            <a:ext cx="7590000" cy="22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rgbClr val="FFFFFF"/>
                </a:highlight>
                <a:latin typeface="Lato"/>
                <a:ea typeface="Lato"/>
                <a:cs typeface="Lato"/>
                <a:sym typeface="Lato"/>
              </a:rPr>
              <a:t>The model provides an organizing tool for a discussion of diversion and linkage alternatives and for systematically addressing criminalization. Using the model, a community can develop targeted strategies that evolve over time to increase diversion of people with mental illness from the criminal justice system and to link them with community treatment.</a:t>
            </a:r>
            <a:endParaRPr sz="1800">
              <a:latin typeface="Lato"/>
              <a:ea typeface="Lato"/>
              <a:cs typeface="Lato"/>
              <a:sym typeface="Lato"/>
            </a:endParaRPr>
          </a:p>
        </p:txBody>
      </p:sp>
      <p:sp>
        <p:nvSpPr>
          <p:cNvPr id="334" name="Google Shape;334;p39"/>
          <p:cNvSpPr txBox="1"/>
          <p:nvPr/>
        </p:nvSpPr>
        <p:spPr>
          <a:xfrm>
            <a:off x="5398200" y="3636525"/>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By; Munetz - Griffin</a:t>
            </a:r>
            <a:endParaRPr b="1">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Google Shape;339;p40"/>
          <p:cNvPicPr preferRelativeResize="0"/>
          <p:nvPr/>
        </p:nvPicPr>
        <p:blipFill>
          <a:blip r:embed="rId3">
            <a:alphaModFix/>
          </a:blip>
          <a:stretch>
            <a:fillRect/>
          </a:stretch>
        </p:blipFill>
        <p:spPr>
          <a:xfrm>
            <a:off x="561400" y="485525"/>
            <a:ext cx="7942826" cy="4506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id="344" name="Google Shape;344;p41"/>
          <p:cNvPicPr preferRelativeResize="0"/>
          <p:nvPr/>
        </p:nvPicPr>
        <p:blipFill>
          <a:blip r:embed="rId3">
            <a:alphaModFix/>
          </a:blip>
          <a:stretch>
            <a:fillRect/>
          </a:stretch>
        </p:blipFill>
        <p:spPr>
          <a:xfrm>
            <a:off x="311050" y="493125"/>
            <a:ext cx="8284199" cy="4582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pic>
        <p:nvPicPr>
          <p:cNvPr id="349" name="Google Shape;349;p42"/>
          <p:cNvPicPr preferRelativeResize="0"/>
          <p:nvPr/>
        </p:nvPicPr>
        <p:blipFill>
          <a:blip r:embed="rId3">
            <a:alphaModFix/>
          </a:blip>
          <a:stretch>
            <a:fillRect/>
          </a:stretch>
        </p:blipFill>
        <p:spPr>
          <a:xfrm>
            <a:off x="1077925" y="500675"/>
            <a:ext cx="6758701" cy="4444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pic>
        <p:nvPicPr>
          <p:cNvPr id="354" name="Google Shape;354;p43"/>
          <p:cNvPicPr preferRelativeResize="0"/>
          <p:nvPr/>
        </p:nvPicPr>
        <p:blipFill>
          <a:blip r:embed="rId3">
            <a:alphaModFix/>
          </a:blip>
          <a:stretch>
            <a:fillRect/>
          </a:stretch>
        </p:blipFill>
        <p:spPr>
          <a:xfrm>
            <a:off x="1381375" y="599325"/>
            <a:ext cx="5955875" cy="4369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4"/>
          <p:cNvSpPr txBox="1"/>
          <p:nvPr>
            <p:ph idx="1" type="body"/>
          </p:nvPr>
        </p:nvSpPr>
        <p:spPr>
          <a:xfrm>
            <a:off x="729450" y="697950"/>
            <a:ext cx="7688700" cy="416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t>MULTIPLE INTERCEPTS: FRONT END SUBSTITUTION and DIVERSION MOST EFFECTIVE</a:t>
            </a:r>
            <a:endParaRPr b="1" sz="1400"/>
          </a:p>
          <a:p>
            <a:pPr indent="0" lvl="0" marL="0" rtl="0" algn="l">
              <a:spcBef>
                <a:spcPts val="1600"/>
              </a:spcBef>
              <a:spcAft>
                <a:spcPts val="0"/>
              </a:spcAft>
              <a:buNone/>
            </a:pPr>
            <a:r>
              <a:rPr lang="en-GB"/>
              <a:t>• Best intervention point is in the community, where treatment needs are met through suspended sentencing and mental health/D&amp;A services, before law enforcement involvement.</a:t>
            </a:r>
            <a:endParaRPr/>
          </a:p>
          <a:p>
            <a:pPr indent="0" lvl="0" marL="0" rtl="0" algn="l">
              <a:spcBef>
                <a:spcPts val="1600"/>
              </a:spcBef>
              <a:spcAft>
                <a:spcPts val="0"/>
              </a:spcAft>
              <a:buNone/>
            </a:pPr>
            <a:r>
              <a:rPr lang="en-GB"/>
              <a:t>• Even with community services in place, some people slip through the cracks and encounter law enforcement.</a:t>
            </a:r>
            <a:endParaRPr/>
          </a:p>
          <a:p>
            <a:pPr indent="0" lvl="0" marL="0" rtl="0" algn="l">
              <a:spcBef>
                <a:spcPts val="1600"/>
              </a:spcBef>
              <a:spcAft>
                <a:spcPts val="0"/>
              </a:spcAft>
              <a:buNone/>
            </a:pPr>
            <a:r>
              <a:rPr lang="en-GB"/>
              <a:t>• In a system with appropriate interventions at each potential intercept, most people should be </a:t>
            </a:r>
            <a:r>
              <a:rPr lang="en-GB"/>
              <a:t>immediately</a:t>
            </a:r>
            <a:r>
              <a:rPr lang="en-GB"/>
              <a:t> diverted from justice involvement.</a:t>
            </a:r>
            <a:endParaRPr/>
          </a:p>
          <a:p>
            <a:pPr indent="0" lvl="0" marL="0" rtl="0" algn="l">
              <a:spcBef>
                <a:spcPts val="1600"/>
              </a:spcBef>
              <a:spcAft>
                <a:spcPts val="0"/>
              </a:spcAft>
              <a:buNone/>
            </a:pPr>
            <a:r>
              <a:rPr lang="en-GB"/>
              <a:t>• Individuals with mental illness and substance use disorders who are incarcerated must be connected with services immediately upon arrest, in custody and upon release to prevent further justice system-contact.</a:t>
            </a:r>
            <a:endParaRPr/>
          </a:p>
          <a:p>
            <a:pPr indent="0" lvl="0" marL="0" rtl="0" algn="l">
              <a:spcBef>
                <a:spcPts val="1600"/>
              </a:spcBef>
              <a:spcAft>
                <a:spcPts val="0"/>
              </a:spcAft>
              <a:buNone/>
            </a:pPr>
            <a:r>
              <a:rPr lang="en-GB"/>
              <a:t>• Some people with mental health and substance use challenges need to be incarcerated or justice system involved </a:t>
            </a:r>
            <a:r>
              <a:rPr lang="en-GB"/>
              <a:t>(violent crimes) </a:t>
            </a:r>
            <a:r>
              <a:rPr lang="en-GB"/>
              <a:t> and receive a high degree of community supervision and services.</a:t>
            </a:r>
            <a:endParaRPr/>
          </a:p>
          <a:p>
            <a:pPr indent="0" lvl="0" marL="0" rtl="0" algn="l">
              <a:spcBef>
                <a:spcPts val="1600"/>
              </a:spcBef>
              <a:spcAft>
                <a:spcPts val="16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45"/>
          <p:cNvSpPr txBox="1"/>
          <p:nvPr>
            <p:ph type="title"/>
          </p:nvPr>
        </p:nvSpPr>
        <p:spPr>
          <a:xfrm>
            <a:off x="466950" y="2056375"/>
            <a:ext cx="81432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What Is          Transformative Justice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6"/>
          <p:cNvSpPr txBox="1"/>
          <p:nvPr/>
        </p:nvSpPr>
        <p:spPr>
          <a:xfrm>
            <a:off x="1016575" y="614500"/>
            <a:ext cx="7358700" cy="8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latin typeface="Lato"/>
                <a:ea typeface="Lato"/>
                <a:cs typeface="Lato"/>
                <a:sym typeface="Lato"/>
              </a:rPr>
              <a:t>The </a:t>
            </a:r>
            <a:r>
              <a:rPr b="1" lang="en-GB" sz="1800">
                <a:latin typeface="Lato"/>
                <a:ea typeface="Lato"/>
                <a:cs typeface="Lato"/>
                <a:sym typeface="Lato"/>
              </a:rPr>
              <a:t>Conundrum</a:t>
            </a:r>
            <a:r>
              <a:rPr b="1" lang="en-GB" sz="1800">
                <a:latin typeface="Lato"/>
                <a:ea typeface="Lato"/>
                <a:cs typeface="Lato"/>
                <a:sym typeface="Lato"/>
              </a:rPr>
              <a:t>, The Call, The </a:t>
            </a:r>
            <a:r>
              <a:rPr b="1" lang="en-GB" sz="1800">
                <a:latin typeface="Lato"/>
                <a:ea typeface="Lato"/>
                <a:cs typeface="Lato"/>
                <a:sym typeface="Lato"/>
              </a:rPr>
              <a:t>Comparison, The Challenge</a:t>
            </a:r>
            <a:endParaRPr b="1" sz="1800">
              <a:latin typeface="Lato"/>
              <a:ea typeface="Lato"/>
              <a:cs typeface="Lato"/>
              <a:sym typeface="Lato"/>
            </a:endParaRPr>
          </a:p>
          <a:p>
            <a:pPr indent="0" lvl="0" marL="0" rtl="0" algn="ctr">
              <a:spcBef>
                <a:spcPts val="0"/>
              </a:spcBef>
              <a:spcAft>
                <a:spcPts val="0"/>
              </a:spcAft>
              <a:buNone/>
            </a:pPr>
            <a:r>
              <a:rPr b="1" lang="en-GB" sz="1800">
                <a:latin typeface="Lato"/>
                <a:ea typeface="Lato"/>
                <a:cs typeface="Lato"/>
                <a:sym typeface="Lato"/>
              </a:rPr>
              <a:t>(The Process)</a:t>
            </a:r>
            <a:r>
              <a:rPr b="1" lang="en-GB" sz="1800">
                <a:latin typeface="Lato"/>
                <a:ea typeface="Lato"/>
                <a:cs typeface="Lato"/>
                <a:sym typeface="Lato"/>
              </a:rPr>
              <a:t> </a:t>
            </a:r>
            <a:endParaRPr b="1" sz="1800">
              <a:latin typeface="Lato"/>
              <a:ea typeface="Lato"/>
              <a:cs typeface="Lato"/>
              <a:sym typeface="Lato"/>
            </a:endParaRPr>
          </a:p>
        </p:txBody>
      </p:sp>
      <p:sp>
        <p:nvSpPr>
          <p:cNvPr id="370" name="Google Shape;370;p46"/>
          <p:cNvSpPr txBox="1"/>
          <p:nvPr/>
        </p:nvSpPr>
        <p:spPr>
          <a:xfrm>
            <a:off x="842100" y="1441300"/>
            <a:ext cx="7358700" cy="3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Lato"/>
                <a:ea typeface="Lato"/>
                <a:cs typeface="Lato"/>
                <a:sym typeface="Lato"/>
              </a:rPr>
              <a:t>The Conundrum - </a:t>
            </a:r>
            <a:r>
              <a:rPr lang="en-GB" sz="1800">
                <a:latin typeface="Lato"/>
                <a:ea typeface="Lato"/>
                <a:cs typeface="Lato"/>
                <a:sym typeface="Lato"/>
              </a:rPr>
              <a:t>is the current disorganized and at select stages dehumanizing state of the prison system</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b="1" lang="en-GB" sz="1800">
                <a:latin typeface="Lato"/>
                <a:ea typeface="Lato"/>
                <a:cs typeface="Lato"/>
                <a:sym typeface="Lato"/>
              </a:rPr>
              <a:t>The Call</a:t>
            </a:r>
            <a:r>
              <a:rPr lang="en-GB" sz="1800">
                <a:latin typeface="Lato"/>
                <a:ea typeface="Lato"/>
                <a:cs typeface="Lato"/>
                <a:sym typeface="Lato"/>
              </a:rPr>
              <a:t> - </a:t>
            </a:r>
            <a:r>
              <a:rPr lang="en-GB" sz="1800">
                <a:latin typeface="Lato"/>
                <a:ea typeface="Lato"/>
                <a:cs typeface="Lato"/>
                <a:sym typeface="Lato"/>
              </a:rPr>
              <a:t>mobilize</a:t>
            </a:r>
            <a:r>
              <a:rPr lang="en-GB" sz="1800">
                <a:latin typeface="Lato"/>
                <a:ea typeface="Lato"/>
                <a:cs typeface="Lato"/>
                <a:sym typeface="Lato"/>
              </a:rPr>
              <a:t> and unite in a movement to eliminate or reduce the social impact of incarceration by creating alternatives to the prison system or eliminating it completely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b="1" lang="en-GB" sz="1800">
                <a:latin typeface="Lato"/>
                <a:ea typeface="Lato"/>
                <a:cs typeface="Lato"/>
                <a:sym typeface="Lato"/>
              </a:rPr>
              <a:t>The Comparison</a:t>
            </a:r>
            <a:r>
              <a:rPr lang="en-GB" sz="1800">
                <a:latin typeface="Lato"/>
                <a:ea typeface="Lato"/>
                <a:cs typeface="Lato"/>
                <a:sym typeface="Lato"/>
              </a:rPr>
              <a:t> - what currently exists and what alternatives meet the call</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b="1" lang="en-GB" sz="1800">
                <a:latin typeface="Lato"/>
                <a:ea typeface="Lato"/>
                <a:cs typeface="Lato"/>
                <a:sym typeface="Lato"/>
              </a:rPr>
              <a:t>The Challenge</a:t>
            </a:r>
            <a:r>
              <a:rPr lang="en-GB" sz="1800">
                <a:latin typeface="Lato"/>
                <a:ea typeface="Lato"/>
                <a:cs typeface="Lato"/>
                <a:sym typeface="Lato"/>
              </a:rPr>
              <a:t> - creating alternatives and influencing the </a:t>
            </a:r>
            <a:r>
              <a:rPr lang="en-GB" sz="1800">
                <a:latin typeface="Lato"/>
                <a:ea typeface="Lato"/>
                <a:cs typeface="Lato"/>
                <a:sym typeface="Lato"/>
              </a:rPr>
              <a:t>lawmakers</a:t>
            </a:r>
            <a:r>
              <a:rPr lang="en-GB" sz="1800">
                <a:latin typeface="Lato"/>
                <a:ea typeface="Lato"/>
                <a:cs typeface="Lato"/>
                <a:sym typeface="Lato"/>
              </a:rPr>
              <a:t> to </a:t>
            </a:r>
            <a:r>
              <a:rPr lang="en-GB" sz="1800">
                <a:latin typeface="Lato"/>
                <a:ea typeface="Lato"/>
                <a:cs typeface="Lato"/>
                <a:sym typeface="Lato"/>
              </a:rPr>
              <a:t>orchestrate</a:t>
            </a:r>
            <a:r>
              <a:rPr lang="en-GB" sz="1800">
                <a:latin typeface="Lato"/>
                <a:ea typeface="Lato"/>
                <a:cs typeface="Lato"/>
                <a:sym typeface="Lato"/>
              </a:rPr>
              <a:t> laws and policies for the future </a:t>
            </a:r>
            <a:endParaRPr sz="18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Overview</a:t>
            </a:r>
            <a:endParaRPr/>
          </a:p>
        </p:txBody>
      </p:sp>
      <p:sp>
        <p:nvSpPr>
          <p:cNvPr id="189" name="Google Shape;189;p20"/>
          <p:cNvSpPr txBox="1"/>
          <p:nvPr>
            <p:ph idx="1" type="body"/>
          </p:nvPr>
        </p:nvSpPr>
        <p:spPr>
          <a:xfrm>
            <a:off x="1295325" y="2078875"/>
            <a:ext cx="7122900" cy="1326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100"/>
              <a:t>The Humanistic Effect is constructed and will continually develop in and from the combination of lived</a:t>
            </a:r>
            <a:endParaRPr sz="1100"/>
          </a:p>
          <a:p>
            <a:pPr indent="0" lvl="0" marL="0" rtl="0" algn="l">
              <a:lnSpc>
                <a:spcPct val="100000"/>
              </a:lnSpc>
              <a:spcBef>
                <a:spcPts val="0"/>
              </a:spcBef>
              <a:spcAft>
                <a:spcPts val="0"/>
              </a:spcAft>
              <a:buNone/>
            </a:pPr>
            <a:r>
              <a:rPr lang="en-GB" sz="1100"/>
              <a:t>experiences from individuals who have been incarcerated as well as individuals who have worked within</a:t>
            </a:r>
            <a:endParaRPr sz="1100"/>
          </a:p>
          <a:p>
            <a:pPr indent="0" lvl="0" marL="0" rtl="0" algn="l">
              <a:lnSpc>
                <a:spcPct val="100000"/>
              </a:lnSpc>
              <a:spcBef>
                <a:spcPts val="0"/>
              </a:spcBef>
              <a:spcAft>
                <a:spcPts val="0"/>
              </a:spcAft>
              <a:buNone/>
            </a:pPr>
            <a:r>
              <a:rPr lang="en-GB" sz="1100"/>
              <a:t>the </a:t>
            </a:r>
            <a:r>
              <a:rPr lang="en-GB" sz="1100" u="sng">
                <a:solidFill>
                  <a:schemeClr val="hlink"/>
                </a:solidFill>
                <a:hlinkClick r:id="rId3"/>
              </a:rPr>
              <a:t>judicial</a:t>
            </a:r>
            <a:r>
              <a:rPr lang="en-GB" sz="1100"/>
              <a:t> system. Our mission is to eliminate the current models of prison and correctional structures</a:t>
            </a:r>
            <a:endParaRPr sz="1100"/>
          </a:p>
          <a:p>
            <a:pPr indent="0" lvl="0" marL="0" rtl="0" algn="l">
              <a:lnSpc>
                <a:spcPct val="100000"/>
              </a:lnSpc>
              <a:spcBef>
                <a:spcPts val="0"/>
              </a:spcBef>
              <a:spcAft>
                <a:spcPts val="0"/>
              </a:spcAft>
              <a:buNone/>
            </a:pPr>
            <a:r>
              <a:rPr lang="en-GB" sz="1100"/>
              <a:t>that are based in punishment, incapacitation, deterrence and rehabilitation with a purpose, driven</a:t>
            </a:r>
            <a:endParaRPr sz="1100"/>
          </a:p>
          <a:p>
            <a:pPr indent="0" lvl="0" marL="0" rtl="0" algn="l">
              <a:lnSpc>
                <a:spcPct val="100000"/>
              </a:lnSpc>
              <a:spcBef>
                <a:spcPts val="0"/>
              </a:spcBef>
              <a:spcAft>
                <a:spcPts val="0"/>
              </a:spcAft>
              <a:buNone/>
            </a:pPr>
            <a:r>
              <a:rPr lang="en-GB" sz="1100"/>
              <a:t>by transformation involving; transformative disciplines, restorative placement, rehabilitative incentives</a:t>
            </a:r>
            <a:endParaRPr sz="1100"/>
          </a:p>
          <a:p>
            <a:pPr indent="0" lvl="0" marL="0" rtl="0" algn="l">
              <a:lnSpc>
                <a:spcPct val="100000"/>
              </a:lnSpc>
              <a:spcBef>
                <a:spcPts val="0"/>
              </a:spcBef>
              <a:spcAft>
                <a:spcPts val="0"/>
              </a:spcAft>
              <a:buNone/>
            </a:pPr>
            <a:r>
              <a:rPr lang="en-GB" sz="1100"/>
              <a:t>and individualized reintegration strategies.</a:t>
            </a:r>
            <a:endParaRPr sz="1100"/>
          </a:p>
          <a:p>
            <a:pPr indent="0" lvl="0" marL="0" rtl="0" algn="l">
              <a:lnSpc>
                <a:spcPct val="100000"/>
              </a:lnSpc>
              <a:spcBef>
                <a:spcPts val="0"/>
              </a:spcBef>
              <a:spcAft>
                <a:spcPts val="0"/>
              </a:spcAft>
              <a:buNone/>
            </a:pPr>
            <a:r>
              <a:t/>
            </a:r>
            <a:endParaRPr sz="1100"/>
          </a:p>
        </p:txBody>
      </p:sp>
      <p:pic>
        <p:nvPicPr>
          <p:cNvPr descr="shutterstock_429987889_edited.jpg" id="190" name="Google Shape;190;p20"/>
          <p:cNvPicPr preferRelativeResize="0"/>
          <p:nvPr/>
        </p:nvPicPr>
        <p:blipFill rotWithShape="1">
          <a:blip r:embed="rId4">
            <a:alphaModFix/>
          </a:blip>
          <a:srcRect b="1381" l="12609" r="6247" t="85988"/>
          <a:stretch/>
        </p:blipFill>
        <p:spPr>
          <a:xfrm>
            <a:off x="0" y="3835670"/>
            <a:ext cx="9144000" cy="132689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7"/>
          <p:cNvSpPr txBox="1"/>
          <p:nvPr/>
        </p:nvSpPr>
        <p:spPr>
          <a:xfrm>
            <a:off x="1016575" y="614500"/>
            <a:ext cx="7358700" cy="8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latin typeface="Lato"/>
                <a:ea typeface="Lato"/>
                <a:cs typeface="Lato"/>
                <a:sym typeface="Lato"/>
              </a:rPr>
              <a:t>The Conundrum, The Call, The Comparison, The Challenge</a:t>
            </a:r>
            <a:endParaRPr b="1" sz="1800">
              <a:latin typeface="Lato"/>
              <a:ea typeface="Lato"/>
              <a:cs typeface="Lato"/>
              <a:sym typeface="Lato"/>
            </a:endParaRPr>
          </a:p>
          <a:p>
            <a:pPr indent="0" lvl="0" marL="0" rtl="0" algn="ctr">
              <a:spcBef>
                <a:spcPts val="0"/>
              </a:spcBef>
              <a:spcAft>
                <a:spcPts val="0"/>
              </a:spcAft>
              <a:buNone/>
            </a:pPr>
            <a:r>
              <a:rPr b="1" lang="en-GB" sz="1800">
                <a:latin typeface="Lato"/>
                <a:ea typeface="Lato"/>
                <a:cs typeface="Lato"/>
                <a:sym typeface="Lato"/>
              </a:rPr>
              <a:t>(The Process) </a:t>
            </a:r>
            <a:endParaRPr b="1" sz="1800">
              <a:latin typeface="Lato"/>
              <a:ea typeface="Lato"/>
              <a:cs typeface="Lato"/>
              <a:sym typeface="Lato"/>
            </a:endParaRPr>
          </a:p>
        </p:txBody>
      </p:sp>
      <p:sp>
        <p:nvSpPr>
          <p:cNvPr id="376" name="Google Shape;376;p47"/>
          <p:cNvSpPr txBox="1"/>
          <p:nvPr/>
        </p:nvSpPr>
        <p:spPr>
          <a:xfrm>
            <a:off x="834500" y="1236575"/>
            <a:ext cx="7358700" cy="3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Lato"/>
                <a:ea typeface="Lato"/>
                <a:cs typeface="Lato"/>
                <a:sym typeface="Lato"/>
              </a:rPr>
              <a:t>Current 4 Objectives of the Prison System</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Punishment</a:t>
            </a:r>
            <a:r>
              <a:rPr lang="en-GB">
                <a:latin typeface="Lato"/>
                <a:ea typeface="Lato"/>
                <a:cs typeface="Lato"/>
                <a:sym typeface="Lato"/>
              </a:rPr>
              <a:t> - </a:t>
            </a:r>
            <a:r>
              <a:rPr lang="en-GB">
                <a:highlight>
                  <a:srgbClr val="FFFFFF"/>
                </a:highlight>
                <a:latin typeface="Lato"/>
                <a:ea typeface="Lato"/>
                <a:cs typeface="Lato"/>
                <a:sym typeface="Lato"/>
              </a:rPr>
              <a:t>“It is unquestioned that confinement in a prison . . . is a form of punishment subject to scrutiny under the Eighth Amendment standards.’ ”</a:t>
            </a:r>
            <a:r>
              <a:rPr lang="en-GB" u="sng">
                <a:solidFill>
                  <a:srgbClr val="06357A"/>
                </a:solidFill>
                <a:highlight>
                  <a:srgbClr val="FFFFFF"/>
                </a:highlight>
                <a:latin typeface="Lato"/>
                <a:ea typeface="Lato"/>
                <a:cs typeface="Lato"/>
                <a:sym typeface="Lato"/>
                <a:hlinkClick r:id="rId3"/>
              </a:rPr>
              <a:t>282</a:t>
            </a:r>
            <a:r>
              <a:rPr lang="en-GB">
                <a:highlight>
                  <a:srgbClr val="FFFFFF"/>
                </a:highlight>
                <a:latin typeface="Lato"/>
                <a:ea typeface="Lato"/>
                <a:cs typeface="Lato"/>
                <a:sym typeface="Lato"/>
              </a:rPr>
              <a:t> “ Conditions [in prison] must not involve the deliberate and unnecessary inﬂiction of pain, nor may they be grossly disproportionate to the severity of the crime warranting imprisonment. . . . Conditions . . . , alone or in combination, may deprive inmates of the minimal civilized measure of life’s necessities.</a:t>
            </a:r>
            <a:endParaRPr>
              <a:highlight>
                <a:srgbClr val="FFFFFF"/>
              </a:highlight>
              <a:latin typeface="Lato"/>
              <a:ea typeface="Lato"/>
              <a:cs typeface="Lato"/>
              <a:sym typeface="Lato"/>
            </a:endParaRPr>
          </a:p>
          <a:p>
            <a:pPr indent="0" lvl="0" marL="0" rtl="0" algn="l">
              <a:spcBef>
                <a:spcPts val="0"/>
              </a:spcBef>
              <a:spcAft>
                <a:spcPts val="0"/>
              </a:spcAft>
              <a:buNone/>
            </a:pPr>
            <a:r>
              <a:t/>
            </a:r>
            <a:endParaRPr>
              <a:highlight>
                <a:srgbClr val="FFFFFF"/>
              </a:highlight>
              <a:latin typeface="Lato"/>
              <a:ea typeface="Lato"/>
              <a:cs typeface="Lato"/>
              <a:sym typeface="Lato"/>
            </a:endParaRPr>
          </a:p>
          <a:p>
            <a:pPr indent="0" lvl="0" marL="0" rtl="0" algn="l">
              <a:spcBef>
                <a:spcPts val="0"/>
              </a:spcBef>
              <a:spcAft>
                <a:spcPts val="0"/>
              </a:spcAft>
              <a:buNone/>
            </a:pPr>
            <a:r>
              <a:rPr b="1" lang="en-GB">
                <a:highlight>
                  <a:srgbClr val="FFFFFF"/>
                </a:highlight>
                <a:latin typeface="Lato"/>
                <a:ea typeface="Lato"/>
                <a:cs typeface="Lato"/>
                <a:sym typeface="Lato"/>
              </a:rPr>
              <a:t>Incapacitation </a:t>
            </a:r>
            <a:r>
              <a:rPr lang="en-GB">
                <a:highlight>
                  <a:srgbClr val="FFFFFF"/>
                </a:highlight>
                <a:latin typeface="Lato"/>
                <a:ea typeface="Lato"/>
                <a:cs typeface="Lato"/>
                <a:sym typeface="Lato"/>
              </a:rPr>
              <a:t>- refers to the restriction of an individual's freedoms and liberties that they would normally have in society. Within the criminal justice system, incapacitation is the response used when a person has been imprisoned for a time equal to the crime committed. By incapacitating the convicted offender, the criminal justice system prevents the individual from committing future crimes because he/she is removed from society and locked up or restrained somehow.</a:t>
            </a:r>
            <a:endParaRPr>
              <a:highlight>
                <a:srgbClr val="FFFFFF"/>
              </a:highlight>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8"/>
          <p:cNvSpPr txBox="1"/>
          <p:nvPr/>
        </p:nvSpPr>
        <p:spPr>
          <a:xfrm>
            <a:off x="1016575" y="614500"/>
            <a:ext cx="7358700" cy="8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latin typeface="Lato"/>
                <a:ea typeface="Lato"/>
                <a:cs typeface="Lato"/>
                <a:sym typeface="Lato"/>
              </a:rPr>
              <a:t>The Conundrum, The Call, The Comparison, The Challenge</a:t>
            </a:r>
            <a:endParaRPr b="1" sz="1800">
              <a:latin typeface="Lato"/>
              <a:ea typeface="Lato"/>
              <a:cs typeface="Lato"/>
              <a:sym typeface="Lato"/>
            </a:endParaRPr>
          </a:p>
          <a:p>
            <a:pPr indent="0" lvl="0" marL="0" rtl="0" algn="ctr">
              <a:spcBef>
                <a:spcPts val="0"/>
              </a:spcBef>
              <a:spcAft>
                <a:spcPts val="0"/>
              </a:spcAft>
              <a:buNone/>
            </a:pPr>
            <a:r>
              <a:rPr b="1" lang="en-GB" sz="1800">
                <a:latin typeface="Lato"/>
                <a:ea typeface="Lato"/>
                <a:cs typeface="Lato"/>
                <a:sym typeface="Lato"/>
              </a:rPr>
              <a:t>(The Process) </a:t>
            </a:r>
            <a:endParaRPr b="1" sz="1800">
              <a:latin typeface="Lato"/>
              <a:ea typeface="Lato"/>
              <a:cs typeface="Lato"/>
              <a:sym typeface="Lato"/>
            </a:endParaRPr>
          </a:p>
        </p:txBody>
      </p:sp>
      <p:sp>
        <p:nvSpPr>
          <p:cNvPr id="382" name="Google Shape;382;p48"/>
          <p:cNvSpPr txBox="1"/>
          <p:nvPr/>
        </p:nvSpPr>
        <p:spPr>
          <a:xfrm>
            <a:off x="834500" y="1236575"/>
            <a:ext cx="7358700" cy="3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Lato"/>
                <a:ea typeface="Lato"/>
                <a:cs typeface="Lato"/>
                <a:sym typeface="Lato"/>
              </a:rPr>
              <a:t>Current 4 Objectives of the Prison System</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Deterrence</a:t>
            </a:r>
            <a:r>
              <a:rPr lang="en-GB">
                <a:latin typeface="Lato"/>
                <a:ea typeface="Lato"/>
                <a:cs typeface="Lato"/>
                <a:sym typeface="Lato"/>
              </a:rPr>
              <a:t>- is that </a:t>
            </a:r>
            <a:r>
              <a:rPr lang="en-GB">
                <a:highlight>
                  <a:srgbClr val="FFFFFF"/>
                </a:highlight>
                <a:latin typeface="Lato"/>
                <a:ea typeface="Lato"/>
                <a:cs typeface="Lato"/>
                <a:sym typeface="Lato"/>
              </a:rPr>
              <a:t>people don't commit crimes because they are afraid of getting caught - instead of being motivated by some deep moral sense. According to deterrence theory, people are most likely to be dissuaded from committing a crime if the punishment is swift, certain and severe. For example, in the candy bar theft, if there is a low likelihood that you'll get caught or if the punishment for getting caught is just a warning, deterrence theory says you'll be more likely to steal it.</a:t>
            </a:r>
            <a:endParaRPr>
              <a:highlight>
                <a:srgbClr val="FFFFFF"/>
              </a:highlight>
              <a:latin typeface="Lato"/>
              <a:ea typeface="Lato"/>
              <a:cs typeface="Lato"/>
              <a:sym typeface="Lato"/>
            </a:endParaRPr>
          </a:p>
          <a:p>
            <a:pPr indent="0" lvl="0" marL="0" rtl="0" algn="l">
              <a:spcBef>
                <a:spcPts val="0"/>
              </a:spcBef>
              <a:spcAft>
                <a:spcPts val="0"/>
              </a:spcAft>
              <a:buNone/>
            </a:pPr>
            <a:r>
              <a:t/>
            </a:r>
            <a:endParaRPr>
              <a:highlight>
                <a:srgbClr val="FFFFFF"/>
              </a:highlight>
              <a:latin typeface="Lato"/>
              <a:ea typeface="Lato"/>
              <a:cs typeface="Lato"/>
              <a:sym typeface="Lato"/>
            </a:endParaRPr>
          </a:p>
          <a:p>
            <a:pPr indent="0" lvl="0" marL="0" rtl="0" algn="l">
              <a:spcBef>
                <a:spcPts val="0"/>
              </a:spcBef>
              <a:spcAft>
                <a:spcPts val="0"/>
              </a:spcAft>
              <a:buNone/>
            </a:pPr>
            <a:r>
              <a:rPr b="1" lang="en-GB">
                <a:highlight>
                  <a:srgbClr val="FFFFFF"/>
                </a:highlight>
                <a:latin typeface="Lato"/>
                <a:ea typeface="Lato"/>
                <a:cs typeface="Lato"/>
                <a:sym typeface="Lato"/>
              </a:rPr>
              <a:t>Rehabilitation</a:t>
            </a:r>
            <a:r>
              <a:rPr b="1" lang="en-GB">
                <a:highlight>
                  <a:srgbClr val="FFFFFF"/>
                </a:highlight>
                <a:latin typeface="Lato"/>
                <a:ea typeface="Lato"/>
                <a:cs typeface="Lato"/>
                <a:sym typeface="Lato"/>
              </a:rPr>
              <a:t> </a:t>
            </a:r>
            <a:r>
              <a:rPr lang="en-GB">
                <a:highlight>
                  <a:srgbClr val="FFFFFF"/>
                </a:highlight>
                <a:latin typeface="Lato"/>
                <a:ea typeface="Lato"/>
                <a:cs typeface="Lato"/>
                <a:sym typeface="Lato"/>
              </a:rPr>
              <a:t>- </a:t>
            </a:r>
            <a:r>
              <a:rPr lang="en-GB">
                <a:highlight>
                  <a:srgbClr val="FFFFFF"/>
                </a:highlight>
                <a:latin typeface="Lato"/>
                <a:ea typeface="Lato"/>
                <a:cs typeface="Lato"/>
                <a:sym typeface="Lato"/>
              </a:rPr>
              <a:t>is based on the ideas that people are not inherently bad. Instead they are taught to make wrong decisions by environmental influences. This is the classic nature versus nurture argument. Are people born bad or are they made that way due to poverty, bad parenting, economic status, education, trauma, or abuse? Studies have shown how nurturing (environmental influence) affect crime rates.</a:t>
            </a:r>
            <a:endParaRPr>
              <a:highlight>
                <a:srgbClr val="FFFFFF"/>
              </a:highlight>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49"/>
          <p:cNvSpPr txBox="1"/>
          <p:nvPr/>
        </p:nvSpPr>
        <p:spPr>
          <a:xfrm>
            <a:off x="1016575" y="614500"/>
            <a:ext cx="7358700" cy="8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latin typeface="Lato"/>
                <a:ea typeface="Lato"/>
                <a:cs typeface="Lato"/>
                <a:sym typeface="Lato"/>
              </a:rPr>
              <a:t>The Conundrum, The Call, The Comparison, The Challenge</a:t>
            </a:r>
            <a:endParaRPr b="1" sz="1800">
              <a:latin typeface="Lato"/>
              <a:ea typeface="Lato"/>
              <a:cs typeface="Lato"/>
              <a:sym typeface="Lato"/>
            </a:endParaRPr>
          </a:p>
          <a:p>
            <a:pPr indent="0" lvl="0" marL="0" rtl="0" algn="ctr">
              <a:spcBef>
                <a:spcPts val="0"/>
              </a:spcBef>
              <a:spcAft>
                <a:spcPts val="0"/>
              </a:spcAft>
              <a:buNone/>
            </a:pPr>
            <a:r>
              <a:rPr b="1" lang="en-GB" sz="1800">
                <a:latin typeface="Lato"/>
                <a:ea typeface="Lato"/>
                <a:cs typeface="Lato"/>
                <a:sym typeface="Lato"/>
              </a:rPr>
              <a:t>(The Process) </a:t>
            </a:r>
            <a:endParaRPr b="1" sz="1800">
              <a:latin typeface="Lato"/>
              <a:ea typeface="Lato"/>
              <a:cs typeface="Lato"/>
              <a:sym typeface="Lato"/>
            </a:endParaRPr>
          </a:p>
        </p:txBody>
      </p:sp>
      <p:sp>
        <p:nvSpPr>
          <p:cNvPr id="388" name="Google Shape;388;p49"/>
          <p:cNvSpPr txBox="1"/>
          <p:nvPr/>
        </p:nvSpPr>
        <p:spPr>
          <a:xfrm>
            <a:off x="834500" y="1441300"/>
            <a:ext cx="7358700" cy="3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Lato"/>
                <a:ea typeface="Lato"/>
                <a:cs typeface="Lato"/>
                <a:sym typeface="Lato"/>
              </a:rPr>
              <a:t>Current 4 Dimensions of the Transformative Justice</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Transformative Disciplines </a:t>
            </a:r>
            <a:r>
              <a:rPr lang="en-GB">
                <a:latin typeface="Lato"/>
                <a:ea typeface="Lato"/>
                <a:cs typeface="Lato"/>
                <a:sym typeface="Lato"/>
              </a:rPr>
              <a:t>- the </a:t>
            </a:r>
            <a:r>
              <a:rPr lang="en-GB">
                <a:latin typeface="Lato"/>
                <a:ea typeface="Lato"/>
                <a:cs typeface="Lato"/>
                <a:sym typeface="Lato"/>
              </a:rPr>
              <a:t>sanctions</a:t>
            </a:r>
            <a:r>
              <a:rPr lang="en-GB">
                <a:latin typeface="Lato"/>
                <a:ea typeface="Lato"/>
                <a:cs typeface="Lato"/>
                <a:sym typeface="Lato"/>
              </a:rPr>
              <a:t>; such as suspended sentences, alternative sentencing involving treatment, community services, vocational strategies, </a:t>
            </a:r>
            <a:r>
              <a:rPr lang="en-GB">
                <a:latin typeface="Lato"/>
                <a:ea typeface="Lato"/>
                <a:cs typeface="Lato"/>
                <a:sym typeface="Lato"/>
              </a:rPr>
              <a:t>housing</a:t>
            </a:r>
            <a:r>
              <a:rPr lang="en-GB">
                <a:latin typeface="Lato"/>
                <a:ea typeface="Lato"/>
                <a:cs typeface="Lato"/>
                <a:sym typeface="Lato"/>
              </a:rPr>
              <a:t> supports, faith options, educational planning, etc.</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highlight>
                <a:srgbClr val="FFFFFF"/>
              </a:highlight>
              <a:latin typeface="Lato"/>
              <a:ea typeface="Lato"/>
              <a:cs typeface="Lato"/>
              <a:sym typeface="Lato"/>
            </a:endParaRPr>
          </a:p>
          <a:p>
            <a:pPr indent="0" lvl="0" marL="0" rtl="0" algn="l">
              <a:spcBef>
                <a:spcPts val="0"/>
              </a:spcBef>
              <a:spcAft>
                <a:spcPts val="0"/>
              </a:spcAft>
              <a:buNone/>
            </a:pPr>
            <a:r>
              <a:rPr b="1" lang="en-GB">
                <a:highlight>
                  <a:srgbClr val="FFFFFF"/>
                </a:highlight>
                <a:latin typeface="Lato"/>
                <a:ea typeface="Lato"/>
                <a:cs typeface="Lato"/>
                <a:sym typeface="Lato"/>
              </a:rPr>
              <a:t>Restorative Placement</a:t>
            </a:r>
            <a:r>
              <a:rPr b="1" lang="en-GB">
                <a:highlight>
                  <a:srgbClr val="FFFFFF"/>
                </a:highlight>
                <a:latin typeface="Lato"/>
                <a:ea typeface="Lato"/>
                <a:cs typeface="Lato"/>
                <a:sym typeface="Lato"/>
              </a:rPr>
              <a:t> </a:t>
            </a:r>
            <a:r>
              <a:rPr lang="en-GB">
                <a:highlight>
                  <a:srgbClr val="FFFFFF"/>
                </a:highlight>
                <a:latin typeface="Lato"/>
                <a:ea typeface="Lato"/>
                <a:cs typeface="Lato"/>
                <a:sym typeface="Lato"/>
              </a:rPr>
              <a:t>- crime and criminal activity has a way of repeating itself based on lifestyle and habits; restorative placement are innovative options of removing individuals from society based on not meeting </a:t>
            </a:r>
            <a:r>
              <a:rPr lang="en-GB">
                <a:highlight>
                  <a:srgbClr val="FFFFFF"/>
                </a:highlight>
                <a:latin typeface="Lato"/>
                <a:ea typeface="Lato"/>
                <a:cs typeface="Lato"/>
                <a:sym typeface="Lato"/>
              </a:rPr>
              <a:t>sanctions</a:t>
            </a:r>
            <a:r>
              <a:rPr lang="en-GB">
                <a:highlight>
                  <a:srgbClr val="FFFFFF"/>
                </a:highlight>
                <a:latin typeface="Lato"/>
                <a:ea typeface="Lato"/>
                <a:cs typeface="Lato"/>
                <a:sym typeface="Lato"/>
              </a:rPr>
              <a:t> associated with transformative disciplines. E</a:t>
            </a:r>
            <a:r>
              <a:rPr lang="en-GB">
                <a:highlight>
                  <a:srgbClr val="FFFFFF"/>
                </a:highlight>
                <a:latin typeface="Lato"/>
                <a:ea typeface="Lato"/>
                <a:cs typeface="Lato"/>
                <a:sym typeface="Lato"/>
              </a:rPr>
              <a:t>xamples</a:t>
            </a:r>
            <a:r>
              <a:rPr lang="en-GB">
                <a:highlight>
                  <a:srgbClr val="FFFFFF"/>
                </a:highlight>
                <a:latin typeface="Lato"/>
                <a:ea typeface="Lato"/>
                <a:cs typeface="Lato"/>
                <a:sym typeface="Lato"/>
              </a:rPr>
              <a:t> of Restorative Placement; Geo-economic Vocational Training Centers, 90-Day Wellness and Recovery Centers, Faith Exploratory Camps</a:t>
            </a:r>
            <a:endParaRPr>
              <a:highlight>
                <a:srgbClr val="FFFFFF"/>
              </a:highlight>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50"/>
          <p:cNvSpPr txBox="1"/>
          <p:nvPr/>
        </p:nvSpPr>
        <p:spPr>
          <a:xfrm>
            <a:off x="1016575" y="614500"/>
            <a:ext cx="7358700" cy="8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latin typeface="Lato"/>
                <a:ea typeface="Lato"/>
                <a:cs typeface="Lato"/>
                <a:sym typeface="Lato"/>
              </a:rPr>
              <a:t>The Conundrum, The Call, The Comparison, The Challenge</a:t>
            </a:r>
            <a:endParaRPr b="1" sz="1800">
              <a:latin typeface="Lato"/>
              <a:ea typeface="Lato"/>
              <a:cs typeface="Lato"/>
              <a:sym typeface="Lato"/>
            </a:endParaRPr>
          </a:p>
          <a:p>
            <a:pPr indent="0" lvl="0" marL="0" rtl="0" algn="ctr">
              <a:spcBef>
                <a:spcPts val="0"/>
              </a:spcBef>
              <a:spcAft>
                <a:spcPts val="0"/>
              </a:spcAft>
              <a:buNone/>
            </a:pPr>
            <a:r>
              <a:rPr b="1" lang="en-GB" sz="1800">
                <a:latin typeface="Lato"/>
                <a:ea typeface="Lato"/>
                <a:cs typeface="Lato"/>
                <a:sym typeface="Lato"/>
              </a:rPr>
              <a:t>(The Process) </a:t>
            </a:r>
            <a:endParaRPr b="1" sz="1800">
              <a:latin typeface="Lato"/>
              <a:ea typeface="Lato"/>
              <a:cs typeface="Lato"/>
              <a:sym typeface="Lato"/>
            </a:endParaRPr>
          </a:p>
        </p:txBody>
      </p:sp>
      <p:sp>
        <p:nvSpPr>
          <p:cNvPr id="394" name="Google Shape;394;p50"/>
          <p:cNvSpPr txBox="1"/>
          <p:nvPr/>
        </p:nvSpPr>
        <p:spPr>
          <a:xfrm>
            <a:off x="834500" y="1441300"/>
            <a:ext cx="7358700" cy="3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Lato"/>
                <a:ea typeface="Lato"/>
                <a:cs typeface="Lato"/>
                <a:sym typeface="Lato"/>
              </a:rPr>
              <a:t>Current 4 Dimensions of the Transformative Justice</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rPr b="1" lang="en-GB">
                <a:latin typeface="Lato"/>
                <a:ea typeface="Lato"/>
                <a:cs typeface="Lato"/>
                <a:sym typeface="Lato"/>
              </a:rPr>
              <a:t>Rehabilitative Incentives</a:t>
            </a:r>
            <a:r>
              <a:rPr b="1" lang="en-GB">
                <a:latin typeface="Lato"/>
                <a:ea typeface="Lato"/>
                <a:cs typeface="Lato"/>
                <a:sym typeface="Lato"/>
              </a:rPr>
              <a:t> </a:t>
            </a:r>
            <a:r>
              <a:rPr lang="en-GB">
                <a:latin typeface="Lato"/>
                <a:ea typeface="Lato"/>
                <a:cs typeface="Lato"/>
                <a:sym typeface="Lato"/>
              </a:rPr>
              <a:t>- the concept of incentives within </a:t>
            </a:r>
            <a:r>
              <a:rPr lang="en-GB">
                <a:latin typeface="Lato"/>
                <a:ea typeface="Lato"/>
                <a:cs typeface="Lato"/>
                <a:sym typeface="Lato"/>
              </a:rPr>
              <a:t>restorative</a:t>
            </a:r>
            <a:r>
              <a:rPr lang="en-GB">
                <a:latin typeface="Lato"/>
                <a:ea typeface="Lato"/>
                <a:cs typeface="Lato"/>
                <a:sym typeface="Lato"/>
              </a:rPr>
              <a:t> placements to </a:t>
            </a:r>
            <a:r>
              <a:rPr lang="en-GB">
                <a:latin typeface="Lato"/>
                <a:ea typeface="Lato"/>
                <a:cs typeface="Lato"/>
                <a:sym typeface="Lato"/>
              </a:rPr>
              <a:t>expunging records, family involvement in placement, home passes, job placement, </a:t>
            </a:r>
            <a:r>
              <a:rPr lang="en-GB">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highlight>
                <a:srgbClr val="FFFFFF"/>
              </a:highlight>
              <a:latin typeface="Lato"/>
              <a:ea typeface="Lato"/>
              <a:cs typeface="Lato"/>
              <a:sym typeface="Lato"/>
            </a:endParaRPr>
          </a:p>
          <a:p>
            <a:pPr indent="0" lvl="0" marL="0" rtl="0" algn="l">
              <a:spcBef>
                <a:spcPts val="0"/>
              </a:spcBef>
              <a:spcAft>
                <a:spcPts val="0"/>
              </a:spcAft>
              <a:buNone/>
            </a:pPr>
            <a:r>
              <a:rPr b="1" lang="en-GB">
                <a:highlight>
                  <a:srgbClr val="FFFFFF"/>
                </a:highlight>
                <a:latin typeface="Lato"/>
                <a:ea typeface="Lato"/>
                <a:cs typeface="Lato"/>
                <a:sym typeface="Lato"/>
              </a:rPr>
              <a:t>Individualized Reintegration Strategies (Recitizenship Planning)</a:t>
            </a:r>
            <a:r>
              <a:rPr b="1" lang="en-GB">
                <a:highlight>
                  <a:srgbClr val="FFFFFF"/>
                </a:highlight>
                <a:latin typeface="Lato"/>
                <a:ea typeface="Lato"/>
                <a:cs typeface="Lato"/>
                <a:sym typeface="Lato"/>
              </a:rPr>
              <a:t> </a:t>
            </a:r>
            <a:r>
              <a:rPr lang="en-GB">
                <a:highlight>
                  <a:srgbClr val="FFFFFF"/>
                </a:highlight>
                <a:latin typeface="Lato"/>
                <a:ea typeface="Lato"/>
                <a:cs typeface="Lato"/>
                <a:sym typeface="Lato"/>
              </a:rPr>
              <a:t>- criminology is a science developed by observing criminal behavior based on three levels; precrime - crime - postcrime </a:t>
            </a:r>
            <a:r>
              <a:rPr lang="en-GB">
                <a:highlight>
                  <a:srgbClr val="FFFFFF"/>
                </a:highlight>
                <a:latin typeface="Lato"/>
                <a:ea typeface="Lato"/>
                <a:cs typeface="Lato"/>
                <a:sym typeface="Lato"/>
              </a:rPr>
              <a:t>characteristics. Instead of creating mechanisms to “catch” and “punish” individuals associated with criminalistic lifestyles and choices we must observe, invite, challenge and release individuals based on mutually beneficial recitizenship plans of action. IRS (</a:t>
            </a:r>
            <a:r>
              <a:rPr lang="en-GB">
                <a:highlight>
                  <a:schemeClr val="lt1"/>
                </a:highlight>
                <a:latin typeface="Lato"/>
                <a:ea typeface="Lato"/>
                <a:cs typeface="Lato"/>
                <a:sym typeface="Lato"/>
              </a:rPr>
              <a:t>Individualized Reintegration Strategies) must consist of these five dimensions; 1. Individualized &amp; Strength Based 2. Educational 3. Exposure &amp; Influence 4. Awareness(mindfulness) &amp; Regulation (emotional intelligence) 5. Intentional &amp; Empowering</a:t>
            </a:r>
            <a:endParaRPr>
              <a:highlight>
                <a:srgbClr val="FFFFFF"/>
              </a:highlight>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1"/>
          <p:cNvSpPr txBox="1"/>
          <p:nvPr/>
        </p:nvSpPr>
        <p:spPr>
          <a:xfrm>
            <a:off x="940375" y="614500"/>
            <a:ext cx="7358700" cy="8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latin typeface="Lato"/>
                <a:ea typeface="Lato"/>
                <a:cs typeface="Lato"/>
                <a:sym typeface="Lato"/>
              </a:rPr>
              <a:t>The 9 </a:t>
            </a:r>
            <a:r>
              <a:rPr b="1" lang="en-GB" sz="2400">
                <a:latin typeface="Lato"/>
                <a:ea typeface="Lato"/>
                <a:cs typeface="Lato"/>
                <a:sym typeface="Lato"/>
              </a:rPr>
              <a:t>Perspectives of Prison Abolition</a:t>
            </a:r>
            <a:endParaRPr b="1" sz="2400">
              <a:latin typeface="Lato"/>
              <a:ea typeface="Lato"/>
              <a:cs typeface="Lato"/>
              <a:sym typeface="Lato"/>
            </a:endParaRPr>
          </a:p>
        </p:txBody>
      </p:sp>
      <p:sp>
        <p:nvSpPr>
          <p:cNvPr id="400" name="Google Shape;400;p51"/>
          <p:cNvSpPr txBox="1"/>
          <p:nvPr/>
        </p:nvSpPr>
        <p:spPr>
          <a:xfrm>
            <a:off x="834500" y="1244150"/>
            <a:ext cx="7358700" cy="36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1: </a:t>
            </a:r>
            <a:r>
              <a:rPr lang="en-GB">
                <a:solidFill>
                  <a:srgbClr val="111111"/>
                </a:solidFill>
                <a:highlight>
                  <a:srgbClr val="FFFFFF"/>
                </a:highlight>
                <a:latin typeface="Lato"/>
                <a:ea typeface="Lato"/>
                <a:cs typeface="Lato"/>
                <a:sym typeface="Lato"/>
              </a:rPr>
              <a:t>Imprisonment is morally reprehensible and indefensible and must be abolished.</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2: </a:t>
            </a:r>
            <a:r>
              <a:rPr lang="en-GB">
                <a:solidFill>
                  <a:srgbClr val="111111"/>
                </a:solidFill>
                <a:highlight>
                  <a:srgbClr val="FFFFFF"/>
                </a:highlight>
                <a:latin typeface="Lato"/>
                <a:ea typeface="Lato"/>
                <a:cs typeface="Lato"/>
                <a:sym typeface="Lato"/>
              </a:rPr>
              <a:t>The message of abolition requires "honest" language and new definitions.</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3: </a:t>
            </a:r>
            <a:r>
              <a:rPr lang="en-GB">
                <a:solidFill>
                  <a:srgbClr val="111111"/>
                </a:solidFill>
                <a:highlight>
                  <a:srgbClr val="FFFFFF"/>
                </a:highlight>
                <a:latin typeface="Lato"/>
                <a:ea typeface="Lato"/>
                <a:cs typeface="Lato"/>
                <a:sym typeface="Lato"/>
              </a:rPr>
              <a:t>We believe reconciliation, not punishment, is a proper response to criminal acts.</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4: </a:t>
            </a:r>
            <a:r>
              <a:rPr lang="en-GB">
                <a:solidFill>
                  <a:srgbClr val="111111"/>
                </a:solidFill>
                <a:highlight>
                  <a:srgbClr val="FFFFFF"/>
                </a:highlight>
                <a:latin typeface="Lato"/>
                <a:ea typeface="Lato"/>
                <a:cs typeface="Lato"/>
                <a:sym typeface="Lato"/>
              </a:rPr>
              <a:t>We work with prisoners but always remain "non-members" of the established prison system.</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5: </a:t>
            </a:r>
            <a:r>
              <a:rPr lang="en-GB">
                <a:solidFill>
                  <a:srgbClr val="111111"/>
                </a:solidFill>
                <a:highlight>
                  <a:srgbClr val="FFFFFF"/>
                </a:highlight>
                <a:latin typeface="Lato"/>
                <a:ea typeface="Lato"/>
                <a:cs typeface="Lato"/>
                <a:sym typeface="Lato"/>
              </a:rPr>
              <a:t>We are "allies" and “advocates” of prisoners rather than traditional "helpers."</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6: </a:t>
            </a:r>
            <a:r>
              <a:rPr lang="en-GB">
                <a:solidFill>
                  <a:srgbClr val="111111"/>
                </a:solidFill>
                <a:highlight>
                  <a:srgbClr val="FFFFFF"/>
                </a:highlight>
                <a:latin typeface="Lato"/>
                <a:ea typeface="Lato"/>
                <a:cs typeface="Lato"/>
                <a:sym typeface="Lato"/>
              </a:rPr>
              <a:t>We realize that the empowerment of prisoners and ex-prisoners is crucial to prison system change.</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7: </a:t>
            </a:r>
            <a:r>
              <a:rPr lang="en-GB">
                <a:solidFill>
                  <a:srgbClr val="111111"/>
                </a:solidFill>
                <a:highlight>
                  <a:srgbClr val="FFFFFF"/>
                </a:highlight>
                <a:latin typeface="Lato"/>
                <a:ea typeface="Lato"/>
                <a:cs typeface="Lato"/>
                <a:sym typeface="Lato"/>
              </a:rPr>
              <a:t>We view power as available to each of us for challenging and abolishing the prison system.</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8: </a:t>
            </a:r>
            <a:r>
              <a:rPr lang="en-GB">
                <a:solidFill>
                  <a:srgbClr val="111111"/>
                </a:solidFill>
                <a:highlight>
                  <a:srgbClr val="FFFFFF"/>
                </a:highlight>
                <a:latin typeface="Lato"/>
                <a:ea typeface="Lato"/>
                <a:cs typeface="Lato"/>
                <a:sym typeface="Lato"/>
              </a:rPr>
              <a:t>We believe that crime is mainly a consequence of the structure of society. </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a:solidFill>
                  <a:srgbClr val="111111"/>
                </a:solidFill>
                <a:highlight>
                  <a:srgbClr val="FFFFFF"/>
                </a:highlight>
                <a:latin typeface="Lato"/>
                <a:ea typeface="Lato"/>
                <a:cs typeface="Lato"/>
                <a:sym typeface="Lato"/>
              </a:rPr>
              <a:t>Perspective 9: </a:t>
            </a:r>
            <a:r>
              <a:rPr lang="en-GB">
                <a:solidFill>
                  <a:srgbClr val="111111"/>
                </a:solidFill>
                <a:highlight>
                  <a:srgbClr val="FFFFFF"/>
                </a:highlight>
                <a:latin typeface="Lato"/>
                <a:ea typeface="Lato"/>
                <a:cs typeface="Lato"/>
                <a:sym typeface="Lato"/>
              </a:rPr>
              <a:t>We believe that it is only in a caring community that corporate and individual redemption can take place. </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t/>
            </a:r>
            <a:endParaRPr>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sz="1000">
                <a:solidFill>
                  <a:srgbClr val="111111"/>
                </a:solidFill>
                <a:highlight>
                  <a:srgbClr val="FFFFFF"/>
                </a:highlight>
                <a:latin typeface="Lato"/>
                <a:ea typeface="Lato"/>
                <a:cs typeface="Lato"/>
                <a:sym typeface="Lato"/>
              </a:rPr>
              <a:t>www.prsionpolicy.org</a:t>
            </a:r>
            <a:endParaRPr b="1" sz="1000">
              <a:solidFill>
                <a:srgbClr val="111111"/>
              </a:solidFill>
              <a:highlight>
                <a:srgbClr val="FFFFFF"/>
              </a:highlight>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52"/>
          <p:cNvSpPr txBox="1"/>
          <p:nvPr/>
        </p:nvSpPr>
        <p:spPr>
          <a:xfrm>
            <a:off x="1016575" y="614500"/>
            <a:ext cx="7358700" cy="82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latin typeface="Lato"/>
                <a:ea typeface="Lato"/>
                <a:cs typeface="Lato"/>
                <a:sym typeface="Lato"/>
              </a:rPr>
              <a:t>Interactive Learning Session</a:t>
            </a:r>
            <a:endParaRPr b="1" sz="2400">
              <a:latin typeface="Lato"/>
              <a:ea typeface="Lato"/>
              <a:cs typeface="Lato"/>
              <a:sym typeface="Lato"/>
            </a:endParaRPr>
          </a:p>
        </p:txBody>
      </p:sp>
      <p:sp>
        <p:nvSpPr>
          <p:cNvPr id="406" name="Google Shape;406;p52"/>
          <p:cNvSpPr txBox="1"/>
          <p:nvPr/>
        </p:nvSpPr>
        <p:spPr>
          <a:xfrm>
            <a:off x="834500" y="1244150"/>
            <a:ext cx="7358700" cy="36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111111"/>
                </a:solidFill>
                <a:highlight>
                  <a:srgbClr val="FFFFFF"/>
                </a:highlight>
                <a:latin typeface="Lato"/>
                <a:ea typeface="Lato"/>
                <a:cs typeface="Lato"/>
                <a:sym typeface="Lato"/>
              </a:rPr>
              <a:t>Based on today’s workshop, let’s get started in our interactive learning session! Here are 5 areas to discuss</a:t>
            </a:r>
            <a:endParaRPr b="1" sz="1800">
              <a:solidFill>
                <a:srgbClr val="111111"/>
              </a:solidFill>
              <a:highlight>
                <a:srgbClr val="FFFFFF"/>
              </a:highlight>
              <a:latin typeface="Lato"/>
              <a:ea typeface="Lato"/>
              <a:cs typeface="Lato"/>
              <a:sym typeface="Lato"/>
            </a:endParaRPr>
          </a:p>
          <a:p>
            <a:pPr indent="0" lvl="0" marL="0" rtl="0" algn="l">
              <a:spcBef>
                <a:spcPts val="0"/>
              </a:spcBef>
              <a:spcAft>
                <a:spcPts val="0"/>
              </a:spcAft>
              <a:buNone/>
            </a:pPr>
            <a:r>
              <a:rPr b="1" lang="en-GB" sz="1800">
                <a:solidFill>
                  <a:srgbClr val="111111"/>
                </a:solidFill>
                <a:highlight>
                  <a:schemeClr val="lt1"/>
                </a:highlight>
                <a:latin typeface="Lato"/>
                <a:ea typeface="Lato"/>
                <a:cs typeface="Lato"/>
                <a:sym typeface="Lato"/>
              </a:rPr>
              <a:t> </a:t>
            </a:r>
            <a:endParaRPr b="1" sz="1800">
              <a:solidFill>
                <a:srgbClr val="111111"/>
              </a:solidFill>
              <a:highlight>
                <a:schemeClr val="lt1"/>
              </a:highlight>
              <a:latin typeface="Lato"/>
              <a:ea typeface="Lato"/>
              <a:cs typeface="Lato"/>
              <a:sym typeface="Lato"/>
            </a:endParaRPr>
          </a:p>
          <a:p>
            <a:pPr indent="-342900" lvl="0" marL="457200" rtl="0" algn="l">
              <a:spcBef>
                <a:spcPts val="0"/>
              </a:spcBef>
              <a:spcAft>
                <a:spcPts val="0"/>
              </a:spcAft>
              <a:buClr>
                <a:srgbClr val="111111"/>
              </a:buClr>
              <a:buSzPts val="1800"/>
              <a:buFont typeface="Lato"/>
              <a:buAutoNum type="arabicPeriod"/>
            </a:pPr>
            <a:r>
              <a:rPr b="1" lang="en-GB" sz="1800">
                <a:solidFill>
                  <a:srgbClr val="111111"/>
                </a:solidFill>
                <a:highlight>
                  <a:schemeClr val="lt1"/>
                </a:highlight>
                <a:latin typeface="Lato"/>
                <a:ea typeface="Lato"/>
                <a:cs typeface="Lato"/>
                <a:sym typeface="Lato"/>
              </a:rPr>
              <a:t>How can Peer Support help with abolishing prisons?</a:t>
            </a:r>
            <a:endParaRPr b="1" sz="1800">
              <a:solidFill>
                <a:srgbClr val="111111"/>
              </a:solidFill>
              <a:highlight>
                <a:schemeClr val="lt1"/>
              </a:highlight>
              <a:latin typeface="Lato"/>
              <a:ea typeface="Lato"/>
              <a:cs typeface="Lato"/>
              <a:sym typeface="Lato"/>
            </a:endParaRPr>
          </a:p>
          <a:p>
            <a:pPr indent="-342900" lvl="0" marL="457200" rtl="0" algn="l">
              <a:spcBef>
                <a:spcPts val="0"/>
              </a:spcBef>
              <a:spcAft>
                <a:spcPts val="0"/>
              </a:spcAft>
              <a:buClr>
                <a:srgbClr val="111111"/>
              </a:buClr>
              <a:buSzPts val="1800"/>
              <a:buFont typeface="Lato"/>
              <a:buAutoNum type="arabicPeriod"/>
            </a:pPr>
            <a:r>
              <a:rPr b="1" lang="en-GB" sz="1800">
                <a:solidFill>
                  <a:srgbClr val="111111"/>
                </a:solidFill>
                <a:highlight>
                  <a:schemeClr val="lt1"/>
                </a:highlight>
                <a:latin typeface="Lato"/>
                <a:ea typeface="Lato"/>
                <a:cs typeface="Lato"/>
                <a:sym typeface="Lato"/>
              </a:rPr>
              <a:t>Why should we abolish prisons?</a:t>
            </a:r>
            <a:endParaRPr b="1" sz="1800">
              <a:solidFill>
                <a:srgbClr val="111111"/>
              </a:solidFill>
              <a:highlight>
                <a:schemeClr val="lt1"/>
              </a:highlight>
              <a:latin typeface="Lato"/>
              <a:ea typeface="Lato"/>
              <a:cs typeface="Lato"/>
              <a:sym typeface="Lato"/>
            </a:endParaRPr>
          </a:p>
          <a:p>
            <a:pPr indent="-342900" lvl="0" marL="457200" rtl="0" algn="l">
              <a:spcBef>
                <a:spcPts val="0"/>
              </a:spcBef>
              <a:spcAft>
                <a:spcPts val="0"/>
              </a:spcAft>
              <a:buClr>
                <a:srgbClr val="111111"/>
              </a:buClr>
              <a:buSzPts val="1800"/>
              <a:buFont typeface="Lato"/>
              <a:buAutoNum type="arabicPeriod"/>
            </a:pPr>
            <a:r>
              <a:rPr b="1" lang="en-GB" sz="1800">
                <a:solidFill>
                  <a:srgbClr val="111111"/>
                </a:solidFill>
                <a:highlight>
                  <a:schemeClr val="lt1"/>
                </a:highlight>
                <a:latin typeface="Lato"/>
                <a:ea typeface="Lato"/>
                <a:cs typeface="Lato"/>
                <a:sym typeface="Lato"/>
              </a:rPr>
              <a:t>Where should we start?</a:t>
            </a:r>
            <a:endParaRPr b="1" sz="1800">
              <a:solidFill>
                <a:srgbClr val="111111"/>
              </a:solidFill>
              <a:highlight>
                <a:schemeClr val="lt1"/>
              </a:highlight>
              <a:latin typeface="Lato"/>
              <a:ea typeface="Lato"/>
              <a:cs typeface="Lato"/>
              <a:sym typeface="Lato"/>
            </a:endParaRPr>
          </a:p>
          <a:p>
            <a:pPr indent="-342900" lvl="0" marL="457200" rtl="0" algn="l">
              <a:spcBef>
                <a:spcPts val="0"/>
              </a:spcBef>
              <a:spcAft>
                <a:spcPts val="0"/>
              </a:spcAft>
              <a:buClr>
                <a:srgbClr val="111111"/>
              </a:buClr>
              <a:buSzPts val="1800"/>
              <a:buFont typeface="Lato"/>
              <a:buAutoNum type="arabicPeriod"/>
            </a:pPr>
            <a:r>
              <a:rPr b="1" lang="en-GB" sz="1800">
                <a:solidFill>
                  <a:srgbClr val="111111"/>
                </a:solidFill>
                <a:highlight>
                  <a:schemeClr val="lt1"/>
                </a:highlight>
                <a:latin typeface="Lato"/>
                <a:ea typeface="Lato"/>
                <a:cs typeface="Lato"/>
                <a:sym typeface="Lato"/>
              </a:rPr>
              <a:t>Which one of the 4 Dimensions of Transformative Justice makes the most sense?</a:t>
            </a:r>
            <a:endParaRPr b="1" sz="1800">
              <a:solidFill>
                <a:srgbClr val="111111"/>
              </a:solidFill>
              <a:highlight>
                <a:schemeClr val="lt1"/>
              </a:highlight>
              <a:latin typeface="Lato"/>
              <a:ea typeface="Lato"/>
              <a:cs typeface="Lato"/>
              <a:sym typeface="Lato"/>
            </a:endParaRPr>
          </a:p>
          <a:p>
            <a:pPr indent="-342900" lvl="0" marL="457200" rtl="0" algn="l">
              <a:spcBef>
                <a:spcPts val="0"/>
              </a:spcBef>
              <a:spcAft>
                <a:spcPts val="0"/>
              </a:spcAft>
              <a:buClr>
                <a:srgbClr val="111111"/>
              </a:buClr>
              <a:buSzPts val="1800"/>
              <a:buFont typeface="Lato"/>
              <a:buAutoNum type="arabicPeriod"/>
            </a:pPr>
            <a:r>
              <a:rPr b="1" lang="en-GB" sz="1800">
                <a:solidFill>
                  <a:srgbClr val="111111"/>
                </a:solidFill>
                <a:highlight>
                  <a:schemeClr val="lt1"/>
                </a:highlight>
                <a:latin typeface="Lato"/>
                <a:ea typeface="Lato"/>
                <a:cs typeface="Lato"/>
                <a:sym typeface="Lato"/>
              </a:rPr>
              <a:t>Do prisons actually make society safer?</a:t>
            </a:r>
            <a:endParaRPr b="1" sz="1800">
              <a:solidFill>
                <a:srgbClr val="111111"/>
              </a:solidFill>
              <a:highlight>
                <a:schemeClr val="lt1"/>
              </a:highlight>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53"/>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000000"/>
                </a:solidFill>
              </a:rPr>
              <a:t>Vision… A 10 Year Plan</a:t>
            </a:r>
            <a:endParaRPr sz="800"/>
          </a:p>
        </p:txBody>
      </p:sp>
      <p:sp>
        <p:nvSpPr>
          <p:cNvPr id="412" name="Google Shape;412;p53"/>
          <p:cNvSpPr txBox="1"/>
          <p:nvPr/>
        </p:nvSpPr>
        <p:spPr>
          <a:xfrm>
            <a:off x="460540" y="3462416"/>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1" lang="en-GB">
                <a:latin typeface="Lato"/>
                <a:ea typeface="Lato"/>
                <a:cs typeface="Lato"/>
                <a:sym typeface="Lato"/>
              </a:rPr>
              <a:t>2020</a:t>
            </a:r>
            <a:endParaRPr b="1">
              <a:latin typeface="Lato"/>
              <a:ea typeface="Lato"/>
              <a:cs typeface="Lato"/>
              <a:sym typeface="Lato"/>
            </a:endParaRPr>
          </a:p>
        </p:txBody>
      </p:sp>
      <p:sp>
        <p:nvSpPr>
          <p:cNvPr id="413" name="Google Shape;413;p53"/>
          <p:cNvSpPr txBox="1"/>
          <p:nvPr>
            <p:ph type="title"/>
          </p:nvPr>
        </p:nvSpPr>
        <p:spPr>
          <a:xfrm>
            <a:off x="530437" y="2730225"/>
            <a:ext cx="2214900" cy="23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800">
                <a:solidFill>
                  <a:srgbClr val="000000"/>
                </a:solidFill>
              </a:rPr>
              <a:t>Formalize a </a:t>
            </a:r>
            <a:r>
              <a:rPr lang="en-GB" sz="800">
                <a:solidFill>
                  <a:srgbClr val="000000"/>
                </a:solidFill>
              </a:rPr>
              <a:t>United</a:t>
            </a:r>
            <a:r>
              <a:rPr lang="en-GB" sz="800">
                <a:solidFill>
                  <a:srgbClr val="000000"/>
                </a:solidFill>
              </a:rPr>
              <a:t> Front</a:t>
            </a:r>
            <a:endParaRPr sz="800">
              <a:solidFill>
                <a:srgbClr val="000000"/>
              </a:solidFill>
            </a:endParaRPr>
          </a:p>
        </p:txBody>
      </p:sp>
      <p:sp>
        <p:nvSpPr>
          <p:cNvPr id="414" name="Google Shape;414;p53"/>
          <p:cNvSpPr txBox="1"/>
          <p:nvPr/>
        </p:nvSpPr>
        <p:spPr>
          <a:xfrm>
            <a:off x="2062849" y="295735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1" lang="en-GB">
                <a:latin typeface="Lato"/>
                <a:ea typeface="Lato"/>
                <a:cs typeface="Lato"/>
                <a:sym typeface="Lato"/>
              </a:rPr>
              <a:t>2022</a:t>
            </a:r>
            <a:endParaRPr b="1">
              <a:latin typeface="Lato"/>
              <a:ea typeface="Lato"/>
              <a:cs typeface="Lato"/>
              <a:sym typeface="Lato"/>
            </a:endParaRPr>
          </a:p>
        </p:txBody>
      </p:sp>
      <p:sp>
        <p:nvSpPr>
          <p:cNvPr id="415" name="Google Shape;415;p53"/>
          <p:cNvSpPr txBox="1"/>
          <p:nvPr>
            <p:ph type="title"/>
          </p:nvPr>
        </p:nvSpPr>
        <p:spPr>
          <a:xfrm>
            <a:off x="1943356" y="3762225"/>
            <a:ext cx="2214900" cy="23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800">
                <a:solidFill>
                  <a:srgbClr val="000000"/>
                </a:solidFill>
              </a:rPr>
              <a:t>Gain Support of Lawmakers</a:t>
            </a:r>
            <a:endParaRPr sz="800">
              <a:solidFill>
                <a:srgbClr val="000000"/>
              </a:solidFill>
            </a:endParaRPr>
          </a:p>
        </p:txBody>
      </p:sp>
      <p:sp>
        <p:nvSpPr>
          <p:cNvPr id="416" name="Google Shape;416;p53"/>
          <p:cNvSpPr txBox="1"/>
          <p:nvPr/>
        </p:nvSpPr>
        <p:spPr>
          <a:xfrm>
            <a:off x="3465538" y="3462416"/>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1" lang="en-GB">
                <a:latin typeface="Lato"/>
                <a:ea typeface="Lato"/>
                <a:cs typeface="Lato"/>
                <a:sym typeface="Lato"/>
              </a:rPr>
              <a:t>2024</a:t>
            </a:r>
            <a:endParaRPr b="1">
              <a:latin typeface="Lato"/>
              <a:ea typeface="Lato"/>
              <a:cs typeface="Lato"/>
              <a:sym typeface="Lato"/>
            </a:endParaRPr>
          </a:p>
        </p:txBody>
      </p:sp>
      <p:sp>
        <p:nvSpPr>
          <p:cNvPr id="417" name="Google Shape;417;p53"/>
          <p:cNvSpPr txBox="1"/>
          <p:nvPr>
            <p:ph type="title"/>
          </p:nvPr>
        </p:nvSpPr>
        <p:spPr>
          <a:xfrm>
            <a:off x="3300096" y="2742975"/>
            <a:ext cx="2214900" cy="23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800">
                <a:solidFill>
                  <a:srgbClr val="000000"/>
                </a:solidFill>
              </a:rPr>
              <a:t>Institute Pilots Initiative</a:t>
            </a:r>
            <a:endParaRPr sz="800">
              <a:solidFill>
                <a:srgbClr val="000000"/>
              </a:solidFill>
            </a:endParaRPr>
          </a:p>
        </p:txBody>
      </p:sp>
      <p:sp>
        <p:nvSpPr>
          <p:cNvPr id="418" name="Google Shape;418;p53"/>
          <p:cNvSpPr txBox="1"/>
          <p:nvPr/>
        </p:nvSpPr>
        <p:spPr>
          <a:xfrm>
            <a:off x="4871274" y="2957350"/>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1" lang="en-GB">
                <a:latin typeface="Lato"/>
                <a:ea typeface="Lato"/>
                <a:cs typeface="Lato"/>
                <a:sym typeface="Lato"/>
              </a:rPr>
              <a:t>2026</a:t>
            </a:r>
            <a:endParaRPr b="1">
              <a:latin typeface="Lato"/>
              <a:ea typeface="Lato"/>
              <a:cs typeface="Lato"/>
              <a:sym typeface="Lato"/>
            </a:endParaRPr>
          </a:p>
        </p:txBody>
      </p:sp>
      <p:sp>
        <p:nvSpPr>
          <p:cNvPr id="419" name="Google Shape;419;p53"/>
          <p:cNvSpPr txBox="1"/>
          <p:nvPr>
            <p:ph type="title"/>
          </p:nvPr>
        </p:nvSpPr>
        <p:spPr>
          <a:xfrm>
            <a:off x="4825103" y="3799675"/>
            <a:ext cx="2214900" cy="23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800">
                <a:solidFill>
                  <a:srgbClr val="000000"/>
                </a:solidFill>
              </a:rPr>
              <a:t>National Review of Initiative</a:t>
            </a:r>
            <a:endParaRPr sz="800">
              <a:solidFill>
                <a:srgbClr val="000000"/>
              </a:solidFill>
            </a:endParaRPr>
          </a:p>
        </p:txBody>
      </p:sp>
      <p:sp>
        <p:nvSpPr>
          <p:cNvPr id="420" name="Google Shape;420;p53"/>
          <p:cNvSpPr txBox="1"/>
          <p:nvPr/>
        </p:nvSpPr>
        <p:spPr>
          <a:xfrm>
            <a:off x="6325138" y="346241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1" lang="en-GB">
                <a:latin typeface="Lato"/>
                <a:ea typeface="Lato"/>
                <a:cs typeface="Lato"/>
                <a:sym typeface="Lato"/>
              </a:rPr>
              <a:t>2028</a:t>
            </a:r>
            <a:endParaRPr b="1">
              <a:latin typeface="Lato"/>
              <a:ea typeface="Lato"/>
              <a:cs typeface="Lato"/>
              <a:sym typeface="Lato"/>
            </a:endParaRPr>
          </a:p>
        </p:txBody>
      </p:sp>
      <p:sp>
        <p:nvSpPr>
          <p:cNvPr id="421" name="Google Shape;421;p53"/>
          <p:cNvSpPr txBox="1"/>
          <p:nvPr>
            <p:ph type="title"/>
          </p:nvPr>
        </p:nvSpPr>
        <p:spPr>
          <a:xfrm>
            <a:off x="6388349" y="2742975"/>
            <a:ext cx="2214900" cy="23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800">
                <a:solidFill>
                  <a:srgbClr val="000000"/>
                </a:solidFill>
              </a:rPr>
              <a:t>Implement National Alternative Policies</a:t>
            </a:r>
            <a:endParaRPr sz="800">
              <a:solidFill>
                <a:srgbClr val="000000"/>
              </a:solidFill>
            </a:endParaRPr>
          </a:p>
        </p:txBody>
      </p:sp>
      <p:pic>
        <p:nvPicPr>
          <p:cNvPr descr="shutterstock_429987889_edited.jpg" id="422" name="Google Shape;422;p53"/>
          <p:cNvPicPr preferRelativeResize="0"/>
          <p:nvPr/>
        </p:nvPicPr>
        <p:blipFill rotWithShape="1">
          <a:blip r:embed="rId3">
            <a:alphaModFix/>
          </a:blip>
          <a:srcRect b="6621" l="0" r="0" t="91660"/>
          <a:stretch/>
        </p:blipFill>
        <p:spPr>
          <a:xfrm>
            <a:off x="885125" y="3339575"/>
            <a:ext cx="8265375" cy="132431"/>
          </a:xfrm>
          <a:prstGeom prst="rect">
            <a:avLst/>
          </a:prstGeom>
          <a:noFill/>
          <a:ln>
            <a:noFill/>
          </a:ln>
        </p:spPr>
      </p:pic>
      <p:grpSp>
        <p:nvGrpSpPr>
          <p:cNvPr id="423" name="Google Shape;423;p53"/>
          <p:cNvGrpSpPr/>
          <p:nvPr/>
        </p:nvGrpSpPr>
        <p:grpSpPr>
          <a:xfrm>
            <a:off x="845575" y="3060165"/>
            <a:ext cx="92400" cy="411825"/>
            <a:chOff x="845575" y="2563700"/>
            <a:chExt cx="92400" cy="411825"/>
          </a:xfrm>
        </p:grpSpPr>
        <p:cxnSp>
          <p:nvCxnSpPr>
            <p:cNvPr id="424" name="Google Shape;424;p53"/>
            <p:cNvCxnSpPr/>
            <p:nvPr/>
          </p:nvCxnSpPr>
          <p:spPr>
            <a:xfrm>
              <a:off x="891775" y="2616125"/>
              <a:ext cx="0" cy="359400"/>
            </a:xfrm>
            <a:prstGeom prst="straightConnector1">
              <a:avLst/>
            </a:prstGeom>
            <a:noFill/>
            <a:ln cap="flat" cmpd="sng" w="9525">
              <a:solidFill>
                <a:srgbClr val="000000"/>
              </a:solidFill>
              <a:prstDash val="solid"/>
              <a:round/>
              <a:headEnd len="med" w="med" type="none"/>
              <a:tailEnd len="med" w="med" type="none"/>
            </a:ln>
          </p:spPr>
        </p:cxnSp>
        <p:sp>
          <p:nvSpPr>
            <p:cNvPr id="425" name="Google Shape;425;p5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53"/>
          <p:cNvGrpSpPr/>
          <p:nvPr/>
        </p:nvGrpSpPr>
        <p:grpSpPr>
          <a:xfrm rot="10800000">
            <a:off x="2296375" y="3339567"/>
            <a:ext cx="92400" cy="411825"/>
            <a:chOff x="2070100" y="2563700"/>
            <a:chExt cx="92400" cy="411825"/>
          </a:xfrm>
        </p:grpSpPr>
        <p:cxnSp>
          <p:nvCxnSpPr>
            <p:cNvPr id="427" name="Google Shape;427;p53"/>
            <p:cNvCxnSpPr/>
            <p:nvPr/>
          </p:nvCxnSpPr>
          <p:spPr>
            <a:xfrm>
              <a:off x="2116300" y="2616125"/>
              <a:ext cx="0" cy="359400"/>
            </a:xfrm>
            <a:prstGeom prst="straightConnector1">
              <a:avLst/>
            </a:prstGeom>
            <a:noFill/>
            <a:ln cap="flat" cmpd="sng" w="9525">
              <a:solidFill>
                <a:srgbClr val="000000"/>
              </a:solidFill>
              <a:prstDash val="solid"/>
              <a:round/>
              <a:headEnd len="med" w="med" type="none"/>
              <a:tailEnd len="med" w="med" type="none"/>
            </a:ln>
          </p:spPr>
        </p:cxnSp>
        <p:sp>
          <p:nvSpPr>
            <p:cNvPr id="428" name="Google Shape;428;p5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p53"/>
          <p:cNvGrpSpPr/>
          <p:nvPr/>
        </p:nvGrpSpPr>
        <p:grpSpPr>
          <a:xfrm>
            <a:off x="3747175" y="3060165"/>
            <a:ext cx="92400" cy="411825"/>
            <a:chOff x="845575" y="2563700"/>
            <a:chExt cx="92400" cy="411825"/>
          </a:xfrm>
        </p:grpSpPr>
        <p:cxnSp>
          <p:nvCxnSpPr>
            <p:cNvPr id="430" name="Google Shape;430;p53"/>
            <p:cNvCxnSpPr/>
            <p:nvPr/>
          </p:nvCxnSpPr>
          <p:spPr>
            <a:xfrm>
              <a:off x="891775" y="2616125"/>
              <a:ext cx="0" cy="359400"/>
            </a:xfrm>
            <a:prstGeom prst="straightConnector1">
              <a:avLst/>
            </a:prstGeom>
            <a:noFill/>
            <a:ln cap="flat" cmpd="sng" w="9525">
              <a:solidFill>
                <a:srgbClr val="000000"/>
              </a:solidFill>
              <a:prstDash val="solid"/>
              <a:round/>
              <a:headEnd len="med" w="med" type="none"/>
              <a:tailEnd len="med" w="med" type="none"/>
            </a:ln>
          </p:spPr>
        </p:cxnSp>
        <p:sp>
          <p:nvSpPr>
            <p:cNvPr id="431" name="Google Shape;431;p5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2" name="Google Shape;432;p53"/>
          <p:cNvGrpSpPr/>
          <p:nvPr/>
        </p:nvGrpSpPr>
        <p:grpSpPr>
          <a:xfrm rot="10800000">
            <a:off x="5197975" y="3339567"/>
            <a:ext cx="92400" cy="411825"/>
            <a:chOff x="2070100" y="2563700"/>
            <a:chExt cx="92400" cy="411825"/>
          </a:xfrm>
        </p:grpSpPr>
        <p:cxnSp>
          <p:nvCxnSpPr>
            <p:cNvPr id="433" name="Google Shape;433;p53"/>
            <p:cNvCxnSpPr/>
            <p:nvPr/>
          </p:nvCxnSpPr>
          <p:spPr>
            <a:xfrm>
              <a:off x="2116300" y="2616125"/>
              <a:ext cx="0" cy="359400"/>
            </a:xfrm>
            <a:prstGeom prst="straightConnector1">
              <a:avLst/>
            </a:prstGeom>
            <a:noFill/>
            <a:ln cap="flat" cmpd="sng" w="9525">
              <a:solidFill>
                <a:srgbClr val="000000"/>
              </a:solidFill>
              <a:prstDash val="solid"/>
              <a:round/>
              <a:headEnd len="med" w="med" type="none"/>
              <a:tailEnd len="med" w="med" type="none"/>
            </a:ln>
          </p:spPr>
        </p:cxnSp>
        <p:sp>
          <p:nvSpPr>
            <p:cNvPr id="434" name="Google Shape;434;p5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53"/>
          <p:cNvGrpSpPr/>
          <p:nvPr/>
        </p:nvGrpSpPr>
        <p:grpSpPr>
          <a:xfrm>
            <a:off x="6648775" y="3060165"/>
            <a:ext cx="92400" cy="411825"/>
            <a:chOff x="845575" y="2563700"/>
            <a:chExt cx="92400" cy="411825"/>
          </a:xfrm>
        </p:grpSpPr>
        <p:cxnSp>
          <p:nvCxnSpPr>
            <p:cNvPr id="436" name="Google Shape;436;p53"/>
            <p:cNvCxnSpPr/>
            <p:nvPr/>
          </p:nvCxnSpPr>
          <p:spPr>
            <a:xfrm>
              <a:off x="891775" y="2616125"/>
              <a:ext cx="0" cy="359400"/>
            </a:xfrm>
            <a:prstGeom prst="straightConnector1">
              <a:avLst/>
            </a:prstGeom>
            <a:noFill/>
            <a:ln cap="flat" cmpd="sng" w="9525">
              <a:solidFill>
                <a:srgbClr val="000000"/>
              </a:solidFill>
              <a:prstDash val="solid"/>
              <a:round/>
              <a:headEnd len="med" w="med" type="none"/>
              <a:tailEnd len="med" w="med" type="none"/>
            </a:ln>
          </p:spPr>
        </p:cxnSp>
        <p:sp>
          <p:nvSpPr>
            <p:cNvPr id="437" name="Google Shape;437;p5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53"/>
          <p:cNvGrpSpPr/>
          <p:nvPr/>
        </p:nvGrpSpPr>
        <p:grpSpPr>
          <a:xfrm rot="10800000">
            <a:off x="8105725" y="3328740"/>
            <a:ext cx="92400" cy="411825"/>
            <a:chOff x="845575" y="2563700"/>
            <a:chExt cx="92400" cy="411825"/>
          </a:xfrm>
        </p:grpSpPr>
        <p:cxnSp>
          <p:nvCxnSpPr>
            <p:cNvPr id="439" name="Google Shape;439;p53"/>
            <p:cNvCxnSpPr/>
            <p:nvPr/>
          </p:nvCxnSpPr>
          <p:spPr>
            <a:xfrm>
              <a:off x="891775" y="2616125"/>
              <a:ext cx="0" cy="359400"/>
            </a:xfrm>
            <a:prstGeom prst="straightConnector1">
              <a:avLst/>
            </a:prstGeom>
            <a:noFill/>
            <a:ln cap="flat" cmpd="sng" w="9525">
              <a:solidFill>
                <a:srgbClr val="000000"/>
              </a:solidFill>
              <a:prstDash val="solid"/>
              <a:round/>
              <a:headEnd len="med" w="med" type="none"/>
              <a:tailEnd len="med" w="med" type="none"/>
            </a:ln>
          </p:spPr>
        </p:cxnSp>
        <p:sp>
          <p:nvSpPr>
            <p:cNvPr id="440" name="Google Shape;440;p5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1" name="Google Shape;441;p53"/>
          <p:cNvSpPr txBox="1"/>
          <p:nvPr/>
        </p:nvSpPr>
        <p:spPr>
          <a:xfrm>
            <a:off x="7743013" y="2957341"/>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rgbClr val="000000"/>
              </a:buClr>
              <a:buSzPts val="1100"/>
              <a:buFont typeface="Arial"/>
              <a:buNone/>
            </a:pPr>
            <a:r>
              <a:rPr b="1" lang="en-GB">
                <a:latin typeface="Lato"/>
                <a:ea typeface="Lato"/>
                <a:cs typeface="Lato"/>
                <a:sym typeface="Lato"/>
              </a:rPr>
              <a:t>2030</a:t>
            </a:r>
            <a:endParaRPr b="1">
              <a:latin typeface="Lato"/>
              <a:ea typeface="Lato"/>
              <a:cs typeface="Lato"/>
              <a:sym typeface="Lato"/>
            </a:endParaRPr>
          </a:p>
        </p:txBody>
      </p:sp>
      <p:sp>
        <p:nvSpPr>
          <p:cNvPr id="442" name="Google Shape;442;p53"/>
          <p:cNvSpPr txBox="1"/>
          <p:nvPr>
            <p:ph type="title"/>
          </p:nvPr>
        </p:nvSpPr>
        <p:spPr>
          <a:xfrm>
            <a:off x="7243649" y="3799675"/>
            <a:ext cx="2214900" cy="231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800">
                <a:solidFill>
                  <a:srgbClr val="000000"/>
                </a:solidFill>
              </a:rPr>
              <a:t>Quality and Innovation Planning</a:t>
            </a:r>
            <a:endParaRPr sz="8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54"/>
          <p:cNvSpPr txBox="1"/>
          <p:nvPr>
            <p:ph idx="1" type="body"/>
          </p:nvPr>
        </p:nvSpPr>
        <p:spPr>
          <a:xfrm>
            <a:off x="729450" y="1113000"/>
            <a:ext cx="7757100" cy="291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111111"/>
                </a:solidFill>
                <a:highlight>
                  <a:srgbClr val="FFFFFF"/>
                </a:highlight>
                <a:latin typeface="Caveat"/>
                <a:ea typeface="Caveat"/>
                <a:cs typeface="Caveat"/>
                <a:sym typeface="Caveat"/>
              </a:rPr>
              <a:t>“Even if we were to greatly diminish the current prison population, even if we were to cut it in half but keep the prison complex intact, we would still be consigning millions of people to isolation and violence—and that’s a form of inhumanity that abolitionists can’t abide. Moreover, mass imprisonment “reproduces the very conditions that lead people to prison.”</a:t>
            </a:r>
            <a:endParaRPr sz="2400">
              <a:solidFill>
                <a:srgbClr val="111111"/>
              </a:solidFill>
              <a:highlight>
                <a:srgbClr val="FFFFFF"/>
              </a:highlight>
              <a:latin typeface="Caveat"/>
              <a:ea typeface="Caveat"/>
              <a:cs typeface="Caveat"/>
              <a:sym typeface="Caveat"/>
            </a:endParaRPr>
          </a:p>
          <a:p>
            <a:pPr indent="0" lvl="0" marL="0" rtl="0" algn="r">
              <a:spcBef>
                <a:spcPts val="1600"/>
              </a:spcBef>
              <a:spcAft>
                <a:spcPts val="1600"/>
              </a:spcAft>
              <a:buNone/>
            </a:pPr>
            <a:r>
              <a:rPr lang="en-GB" sz="1200">
                <a:solidFill>
                  <a:srgbClr val="111111"/>
                </a:solidFill>
                <a:highlight>
                  <a:srgbClr val="FFFFFF"/>
                </a:highlight>
              </a:rPr>
              <a:t>By: </a:t>
            </a:r>
            <a:r>
              <a:rPr lang="en-GB" sz="1200">
                <a:solidFill>
                  <a:srgbClr val="111111"/>
                </a:solidFill>
                <a:highlight>
                  <a:srgbClr val="FFFFFF"/>
                </a:highlight>
              </a:rPr>
              <a:t>Angela Davis</a:t>
            </a:r>
            <a:endParaRPr sz="1200">
              <a:solidFill>
                <a:srgbClr val="111111"/>
              </a:solidFill>
              <a:highlight>
                <a:srgbClr val="FFFFFF"/>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p55"/>
          <p:cNvSpPr txBox="1"/>
          <p:nvPr>
            <p:ph idx="1" type="body"/>
          </p:nvPr>
        </p:nvSpPr>
        <p:spPr>
          <a:xfrm>
            <a:off x="727650" y="1016575"/>
            <a:ext cx="7688700" cy="34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111111"/>
                </a:solidFill>
                <a:highlight>
                  <a:srgbClr val="FFFFFF"/>
                </a:highlight>
                <a:latin typeface="Caveat"/>
                <a:ea typeface="Caveat"/>
                <a:cs typeface="Caveat"/>
                <a:sym typeface="Caveat"/>
              </a:rPr>
              <a:t>“</a:t>
            </a:r>
            <a:r>
              <a:rPr lang="en-GB" sz="2400">
                <a:solidFill>
                  <a:srgbClr val="111111"/>
                </a:solidFill>
                <a:highlight>
                  <a:srgbClr val="FFFFFF"/>
                </a:highlight>
                <a:latin typeface="Caveat"/>
                <a:ea typeface="Caveat"/>
                <a:cs typeface="Caveat"/>
                <a:sym typeface="Caveat"/>
              </a:rPr>
              <a:t>How have we, a civilized society allowed the prison industrial complex to criminalize what has been long recognized and treated as severe medical conditions such as mental illness and addiction. Both conditions; require treatment and healing not punishment and further exposure to inhumane conditions that are inconsistent with an environment that compliments symptom relief and that are grossly disproportioned to the crime committed…” </a:t>
            </a:r>
            <a:endParaRPr sz="2400">
              <a:solidFill>
                <a:srgbClr val="111111"/>
              </a:solidFill>
              <a:highlight>
                <a:srgbClr val="FFFFFF"/>
              </a:highlight>
              <a:latin typeface="Caveat"/>
              <a:ea typeface="Caveat"/>
              <a:cs typeface="Caveat"/>
              <a:sym typeface="Caveat"/>
            </a:endParaRPr>
          </a:p>
          <a:p>
            <a:pPr indent="0" lvl="0" marL="0" rtl="0" algn="r">
              <a:spcBef>
                <a:spcPts val="1600"/>
              </a:spcBef>
              <a:spcAft>
                <a:spcPts val="1600"/>
              </a:spcAft>
              <a:buNone/>
            </a:pPr>
            <a:r>
              <a:rPr lang="en-GB" sz="1200">
                <a:solidFill>
                  <a:srgbClr val="111111"/>
                </a:solidFill>
                <a:highlight>
                  <a:srgbClr val="FFFFFF"/>
                </a:highlight>
              </a:rPr>
              <a:t>By: Eddie Perhonitch</a:t>
            </a:r>
            <a:endParaRPr sz="1200">
              <a:solidFill>
                <a:srgbClr val="111111"/>
              </a:solidFill>
              <a:highlight>
                <a:srgbClr val="FFFFFF"/>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56"/>
          <p:cNvSpPr txBox="1"/>
          <p:nvPr>
            <p:ph type="title"/>
          </p:nvPr>
        </p:nvSpPr>
        <p:spPr>
          <a:xfrm>
            <a:off x="728344" y="1318650"/>
            <a:ext cx="2207700" cy="55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Team</a:t>
            </a:r>
            <a:endParaRPr b="0"/>
          </a:p>
        </p:txBody>
      </p:sp>
      <p:pic>
        <p:nvPicPr>
          <p:cNvPr id="458" name="Google Shape;458;p56"/>
          <p:cNvPicPr preferRelativeResize="0"/>
          <p:nvPr/>
        </p:nvPicPr>
        <p:blipFill rotWithShape="1">
          <a:blip r:embed="rId3">
            <a:alphaModFix/>
          </a:blip>
          <a:srcRect b="0" l="19685" r="19685" t="0"/>
          <a:stretch/>
        </p:blipFill>
        <p:spPr>
          <a:xfrm>
            <a:off x="3140725" y="1184600"/>
            <a:ext cx="1469225" cy="2324875"/>
          </a:xfrm>
          <a:prstGeom prst="rect">
            <a:avLst/>
          </a:prstGeom>
          <a:noFill/>
          <a:ln>
            <a:noFill/>
          </a:ln>
        </p:spPr>
      </p:pic>
      <p:sp>
        <p:nvSpPr>
          <p:cNvPr id="459" name="Google Shape;459;p56"/>
          <p:cNvSpPr txBox="1"/>
          <p:nvPr/>
        </p:nvSpPr>
        <p:spPr>
          <a:xfrm>
            <a:off x="2961375" y="3488350"/>
            <a:ext cx="1827900" cy="47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chemeClr val="dk2"/>
                </a:solidFill>
                <a:latin typeface="Lato"/>
                <a:ea typeface="Lato"/>
                <a:cs typeface="Lato"/>
                <a:sym typeface="Lato"/>
              </a:rPr>
              <a:t>Co-Founder</a:t>
            </a:r>
            <a:endParaRPr b="1" sz="1000">
              <a:solidFill>
                <a:schemeClr val="dk2"/>
              </a:solidFill>
              <a:latin typeface="Lato"/>
              <a:ea typeface="Lato"/>
              <a:cs typeface="Lato"/>
              <a:sym typeface="Lato"/>
            </a:endParaRPr>
          </a:p>
          <a:p>
            <a:pPr indent="0" lvl="0" marL="0" rtl="0" algn="ctr">
              <a:spcBef>
                <a:spcPts val="0"/>
              </a:spcBef>
              <a:spcAft>
                <a:spcPts val="0"/>
              </a:spcAft>
              <a:buNone/>
            </a:pPr>
            <a:r>
              <a:rPr b="1" lang="en-GB" sz="1000">
                <a:solidFill>
                  <a:schemeClr val="dk2"/>
                </a:solidFill>
                <a:latin typeface="Lato"/>
                <a:ea typeface="Lato"/>
                <a:cs typeface="Lato"/>
                <a:sym typeface="Lato"/>
              </a:rPr>
              <a:t>and Chief Culturing Officer</a:t>
            </a:r>
            <a:r>
              <a:rPr b="1" lang="en-GB" sz="600">
                <a:solidFill>
                  <a:srgbClr val="FFFFFF"/>
                </a:solidFill>
              </a:rPr>
              <a:t> </a:t>
            </a:r>
            <a:endParaRPr b="1" sz="600">
              <a:solidFill>
                <a:srgbClr val="FFFFFF"/>
              </a:solidFill>
            </a:endParaRPr>
          </a:p>
        </p:txBody>
      </p:sp>
      <p:pic>
        <p:nvPicPr>
          <p:cNvPr id="460" name="Google Shape;460;p56"/>
          <p:cNvPicPr preferRelativeResize="0"/>
          <p:nvPr/>
        </p:nvPicPr>
        <p:blipFill rotWithShape="1">
          <a:blip r:embed="rId4">
            <a:alphaModFix/>
          </a:blip>
          <a:srcRect b="0" l="29778" r="29778" t="0"/>
          <a:stretch/>
        </p:blipFill>
        <p:spPr>
          <a:xfrm>
            <a:off x="4957125" y="1184600"/>
            <a:ext cx="1521000" cy="2324875"/>
          </a:xfrm>
          <a:prstGeom prst="rect">
            <a:avLst/>
          </a:prstGeom>
          <a:noFill/>
          <a:ln>
            <a:noFill/>
          </a:ln>
        </p:spPr>
      </p:pic>
      <p:sp>
        <p:nvSpPr>
          <p:cNvPr id="461" name="Google Shape;461;p56"/>
          <p:cNvSpPr txBox="1"/>
          <p:nvPr/>
        </p:nvSpPr>
        <p:spPr>
          <a:xfrm>
            <a:off x="4860588" y="3488350"/>
            <a:ext cx="1827900" cy="55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chemeClr val="dk2"/>
                </a:solidFill>
                <a:latin typeface="Lato"/>
                <a:ea typeface="Lato"/>
                <a:cs typeface="Lato"/>
                <a:sym typeface="Lato"/>
              </a:rPr>
              <a:t>Chief Blessings Officer</a:t>
            </a:r>
            <a:endParaRPr b="1" sz="1000">
              <a:solidFill>
                <a:schemeClr val="dk2"/>
              </a:solidFill>
              <a:latin typeface="Lato"/>
              <a:ea typeface="Lato"/>
              <a:cs typeface="Lato"/>
              <a:sym typeface="Lato"/>
            </a:endParaRPr>
          </a:p>
          <a:p>
            <a:pPr indent="0" lvl="0" marL="0" rtl="0" algn="ctr">
              <a:spcBef>
                <a:spcPts val="0"/>
              </a:spcBef>
              <a:spcAft>
                <a:spcPts val="0"/>
              </a:spcAft>
              <a:buNone/>
            </a:pPr>
            <a:r>
              <a:rPr b="1" lang="en-GB" sz="1000">
                <a:solidFill>
                  <a:schemeClr val="dk2"/>
                </a:solidFill>
                <a:latin typeface="Lato"/>
                <a:ea typeface="Lato"/>
                <a:cs typeface="Lato"/>
                <a:sym typeface="Lato"/>
              </a:rPr>
              <a:t>and Director of Finance and Contracts</a:t>
            </a:r>
            <a:endParaRPr b="1" sz="1000">
              <a:solidFill>
                <a:schemeClr val="dk2"/>
              </a:solidFill>
              <a:latin typeface="Lato"/>
              <a:ea typeface="Lato"/>
              <a:cs typeface="Lato"/>
              <a:sym typeface="Lato"/>
            </a:endParaRPr>
          </a:p>
        </p:txBody>
      </p:sp>
      <p:sp>
        <p:nvSpPr>
          <p:cNvPr id="462" name="Google Shape;462;p56"/>
          <p:cNvSpPr txBox="1"/>
          <p:nvPr/>
        </p:nvSpPr>
        <p:spPr>
          <a:xfrm>
            <a:off x="4898200" y="876125"/>
            <a:ext cx="1579800" cy="40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200">
                <a:solidFill>
                  <a:schemeClr val="dk2"/>
                </a:solidFill>
                <a:latin typeface="Lato"/>
                <a:ea typeface="Lato"/>
                <a:cs typeface="Lato"/>
                <a:sym typeface="Lato"/>
              </a:rPr>
              <a:t>Joseph Szeliga</a:t>
            </a:r>
            <a:endParaRPr b="1" sz="1200">
              <a:solidFill>
                <a:schemeClr val="dk2"/>
              </a:solidFill>
            </a:endParaRPr>
          </a:p>
        </p:txBody>
      </p:sp>
      <p:pic>
        <p:nvPicPr>
          <p:cNvPr id="463" name="Google Shape;463;p56"/>
          <p:cNvPicPr preferRelativeResize="0"/>
          <p:nvPr/>
        </p:nvPicPr>
        <p:blipFill rotWithShape="1">
          <a:blip r:embed="rId5">
            <a:alphaModFix/>
          </a:blip>
          <a:srcRect b="0" l="2606" r="2597" t="0"/>
          <a:stretch/>
        </p:blipFill>
        <p:spPr>
          <a:xfrm>
            <a:off x="6825300" y="1184600"/>
            <a:ext cx="1469228" cy="2324872"/>
          </a:xfrm>
          <a:prstGeom prst="rect">
            <a:avLst/>
          </a:prstGeom>
          <a:noFill/>
          <a:ln>
            <a:noFill/>
          </a:ln>
        </p:spPr>
      </p:pic>
      <p:sp>
        <p:nvSpPr>
          <p:cNvPr id="464" name="Google Shape;464;p56"/>
          <p:cNvSpPr txBox="1"/>
          <p:nvPr/>
        </p:nvSpPr>
        <p:spPr>
          <a:xfrm>
            <a:off x="7252904" y="3781738"/>
            <a:ext cx="1521000" cy="1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
                <a:solidFill>
                  <a:srgbClr val="FFFFFF"/>
                </a:solidFill>
              </a:rPr>
              <a:t>Sales Director</a:t>
            </a:r>
            <a:endParaRPr b="1" sz="600">
              <a:solidFill>
                <a:srgbClr val="FFFFFF"/>
              </a:solidFill>
            </a:endParaRPr>
          </a:p>
        </p:txBody>
      </p:sp>
      <p:sp>
        <p:nvSpPr>
          <p:cNvPr id="465" name="Google Shape;465;p56"/>
          <p:cNvSpPr txBox="1"/>
          <p:nvPr/>
        </p:nvSpPr>
        <p:spPr>
          <a:xfrm>
            <a:off x="7252929" y="3960772"/>
            <a:ext cx="1521000" cy="4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solidFill>
                  <a:srgbClr val="FFFFFF"/>
                </a:solidFill>
                <a:latin typeface="Lato"/>
                <a:ea typeface="Lato"/>
                <a:cs typeface="Lato"/>
                <a:sym typeface="Lato"/>
              </a:rPr>
              <a:t>Wendy Writer</a:t>
            </a:r>
            <a:endParaRPr>
              <a:solidFill>
                <a:srgbClr val="FFFFFF"/>
              </a:solidFill>
            </a:endParaRPr>
          </a:p>
        </p:txBody>
      </p:sp>
      <p:sp>
        <p:nvSpPr>
          <p:cNvPr id="466" name="Google Shape;466;p56"/>
          <p:cNvSpPr txBox="1"/>
          <p:nvPr/>
        </p:nvSpPr>
        <p:spPr>
          <a:xfrm>
            <a:off x="819300" y="1878150"/>
            <a:ext cx="1827900" cy="23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latin typeface="Lato"/>
                <a:ea typeface="Lato"/>
                <a:cs typeface="Lato"/>
                <a:sym typeface="Lato"/>
              </a:rPr>
              <a:t>Eddie Perhonitch</a:t>
            </a:r>
            <a:endParaRPr b="1" sz="1100">
              <a:latin typeface="Lato"/>
              <a:ea typeface="Lato"/>
              <a:cs typeface="Lato"/>
              <a:sym typeface="Lato"/>
            </a:endParaRPr>
          </a:p>
          <a:p>
            <a:pPr indent="0" lvl="0" marL="0" rtl="0" algn="l">
              <a:spcBef>
                <a:spcPts val="0"/>
              </a:spcBef>
              <a:spcAft>
                <a:spcPts val="0"/>
              </a:spcAft>
              <a:buNone/>
            </a:pPr>
            <a:r>
              <a:rPr lang="en-GB" sz="1000" u="sng">
                <a:solidFill>
                  <a:schemeClr val="hlink"/>
                </a:solidFill>
                <a:latin typeface="Lato"/>
                <a:ea typeface="Lato"/>
                <a:cs typeface="Lato"/>
                <a:sym typeface="Lato"/>
                <a:hlinkClick r:id="rId6"/>
              </a:rPr>
              <a:t>eddie@culture2culture.org</a:t>
            </a:r>
            <a:endParaRPr sz="1000">
              <a:latin typeface="Lato"/>
              <a:ea typeface="Lato"/>
              <a:cs typeface="Lato"/>
              <a:sym typeface="Lato"/>
            </a:endParaRPr>
          </a:p>
          <a:p>
            <a:pPr indent="0" lvl="0" marL="0" rtl="0" algn="l">
              <a:spcBef>
                <a:spcPts val="0"/>
              </a:spcBef>
              <a:spcAft>
                <a:spcPts val="0"/>
              </a:spcAft>
              <a:buNone/>
            </a:pPr>
            <a:r>
              <a:t/>
            </a:r>
            <a:endParaRPr sz="1000">
              <a:latin typeface="Lato"/>
              <a:ea typeface="Lato"/>
              <a:cs typeface="Lato"/>
              <a:sym typeface="Lato"/>
            </a:endParaRPr>
          </a:p>
          <a:p>
            <a:pPr indent="0" lvl="0" marL="0" rtl="0" algn="l">
              <a:spcBef>
                <a:spcPts val="0"/>
              </a:spcBef>
              <a:spcAft>
                <a:spcPts val="0"/>
              </a:spcAft>
              <a:buNone/>
            </a:pPr>
            <a:r>
              <a:t/>
            </a:r>
            <a:endParaRPr sz="900">
              <a:latin typeface="Lato"/>
              <a:ea typeface="Lato"/>
              <a:cs typeface="Lato"/>
              <a:sym typeface="Lato"/>
            </a:endParaRPr>
          </a:p>
          <a:p>
            <a:pPr indent="0" lvl="0" marL="0" rtl="0" algn="l">
              <a:spcBef>
                <a:spcPts val="0"/>
              </a:spcBef>
              <a:spcAft>
                <a:spcPts val="0"/>
              </a:spcAft>
              <a:buNone/>
            </a:pPr>
            <a:r>
              <a:rPr b="1" lang="en-GB" sz="1100">
                <a:latin typeface="Lato"/>
                <a:ea typeface="Lato"/>
                <a:cs typeface="Lato"/>
                <a:sym typeface="Lato"/>
              </a:rPr>
              <a:t>Joseph Szeliga</a:t>
            </a:r>
            <a:endParaRPr b="1" sz="1100">
              <a:latin typeface="Lato"/>
              <a:ea typeface="Lato"/>
              <a:cs typeface="Lato"/>
              <a:sym typeface="Lato"/>
            </a:endParaRPr>
          </a:p>
          <a:p>
            <a:pPr indent="0" lvl="0" marL="0" rtl="0" algn="l">
              <a:spcBef>
                <a:spcPts val="0"/>
              </a:spcBef>
              <a:spcAft>
                <a:spcPts val="0"/>
              </a:spcAft>
              <a:buNone/>
            </a:pPr>
            <a:r>
              <a:rPr lang="en-GB" sz="1000" u="sng">
                <a:solidFill>
                  <a:schemeClr val="hlink"/>
                </a:solidFill>
                <a:latin typeface="Lato"/>
                <a:ea typeface="Lato"/>
                <a:cs typeface="Lato"/>
                <a:sym typeface="Lato"/>
                <a:hlinkClick r:id="rId7"/>
              </a:rPr>
              <a:t>joe@culture2culture.org</a:t>
            </a:r>
            <a:endParaRPr sz="1000">
              <a:latin typeface="Lato"/>
              <a:ea typeface="Lato"/>
              <a:cs typeface="Lato"/>
              <a:sym typeface="Lato"/>
            </a:endParaRPr>
          </a:p>
          <a:p>
            <a:pPr indent="0" lvl="0" marL="0" rtl="0" algn="l">
              <a:spcBef>
                <a:spcPts val="0"/>
              </a:spcBef>
              <a:spcAft>
                <a:spcPts val="0"/>
              </a:spcAft>
              <a:buNone/>
            </a:pPr>
            <a:r>
              <a:t/>
            </a:r>
            <a:endParaRPr sz="900">
              <a:latin typeface="Lato"/>
              <a:ea typeface="Lato"/>
              <a:cs typeface="Lato"/>
              <a:sym typeface="Lato"/>
            </a:endParaRPr>
          </a:p>
          <a:p>
            <a:pPr indent="0" lvl="0" marL="0" rtl="0" algn="l">
              <a:spcBef>
                <a:spcPts val="0"/>
              </a:spcBef>
              <a:spcAft>
                <a:spcPts val="0"/>
              </a:spcAft>
              <a:buNone/>
            </a:pPr>
            <a:r>
              <a:t/>
            </a:r>
            <a:endParaRPr sz="900">
              <a:latin typeface="Lato"/>
              <a:ea typeface="Lato"/>
              <a:cs typeface="Lato"/>
              <a:sym typeface="Lato"/>
            </a:endParaRPr>
          </a:p>
          <a:p>
            <a:pPr indent="0" lvl="0" marL="0" rtl="0" algn="l">
              <a:spcBef>
                <a:spcPts val="0"/>
              </a:spcBef>
              <a:spcAft>
                <a:spcPts val="0"/>
              </a:spcAft>
              <a:buNone/>
            </a:pPr>
            <a:r>
              <a:rPr b="1" lang="en-GB" sz="1100">
                <a:latin typeface="Lato"/>
                <a:ea typeface="Lato"/>
                <a:cs typeface="Lato"/>
                <a:sym typeface="Lato"/>
              </a:rPr>
              <a:t>Vincent Murray</a:t>
            </a:r>
            <a:endParaRPr b="1" sz="1100">
              <a:latin typeface="Lato"/>
              <a:ea typeface="Lato"/>
              <a:cs typeface="Lato"/>
              <a:sym typeface="Lato"/>
            </a:endParaRPr>
          </a:p>
          <a:p>
            <a:pPr indent="0" lvl="0" marL="0" rtl="0" algn="l">
              <a:spcBef>
                <a:spcPts val="0"/>
              </a:spcBef>
              <a:spcAft>
                <a:spcPts val="0"/>
              </a:spcAft>
              <a:buNone/>
            </a:pPr>
            <a:r>
              <a:rPr lang="en-GB" sz="1000" u="sng">
                <a:solidFill>
                  <a:schemeClr val="hlink"/>
                </a:solidFill>
                <a:latin typeface="Lato"/>
                <a:ea typeface="Lato"/>
                <a:cs typeface="Lato"/>
                <a:sym typeface="Lato"/>
                <a:hlinkClick r:id="rId8"/>
              </a:rPr>
              <a:t>vinnie@culture2culture.org</a:t>
            </a:r>
            <a:endParaRPr sz="1000">
              <a:latin typeface="Lato"/>
              <a:ea typeface="Lato"/>
              <a:cs typeface="Lato"/>
              <a:sym typeface="Lato"/>
            </a:endParaRPr>
          </a:p>
          <a:p>
            <a:pPr indent="0" lvl="0" marL="0" rtl="0" algn="l">
              <a:spcBef>
                <a:spcPts val="0"/>
              </a:spcBef>
              <a:spcAft>
                <a:spcPts val="0"/>
              </a:spcAft>
              <a:buNone/>
            </a:pPr>
            <a:r>
              <a:t/>
            </a:r>
            <a:endParaRPr sz="900">
              <a:latin typeface="Lato"/>
              <a:ea typeface="Lato"/>
              <a:cs typeface="Lato"/>
              <a:sym typeface="Lato"/>
            </a:endParaRPr>
          </a:p>
        </p:txBody>
      </p:sp>
      <p:sp>
        <p:nvSpPr>
          <p:cNvPr id="467" name="Google Shape;467;p56"/>
          <p:cNvSpPr txBox="1"/>
          <p:nvPr/>
        </p:nvSpPr>
        <p:spPr>
          <a:xfrm>
            <a:off x="3085437" y="876125"/>
            <a:ext cx="1579800" cy="40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200">
                <a:solidFill>
                  <a:schemeClr val="dk2"/>
                </a:solidFill>
                <a:latin typeface="Lato"/>
                <a:ea typeface="Lato"/>
                <a:cs typeface="Lato"/>
                <a:sym typeface="Lato"/>
              </a:rPr>
              <a:t>Eddie Perhonitch</a:t>
            </a:r>
            <a:endParaRPr b="1" sz="1200">
              <a:solidFill>
                <a:schemeClr val="dk2"/>
              </a:solidFill>
            </a:endParaRPr>
          </a:p>
        </p:txBody>
      </p:sp>
      <p:sp>
        <p:nvSpPr>
          <p:cNvPr id="468" name="Google Shape;468;p56"/>
          <p:cNvSpPr txBox="1"/>
          <p:nvPr/>
        </p:nvSpPr>
        <p:spPr>
          <a:xfrm>
            <a:off x="6770025" y="876125"/>
            <a:ext cx="1579800" cy="40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GB" sz="1200">
                <a:solidFill>
                  <a:schemeClr val="dk2"/>
                </a:solidFill>
                <a:latin typeface="Lato"/>
                <a:ea typeface="Lato"/>
                <a:cs typeface="Lato"/>
                <a:sym typeface="Lato"/>
              </a:rPr>
              <a:t>Vincent</a:t>
            </a:r>
            <a:r>
              <a:rPr b="1" lang="en-GB" sz="1200">
                <a:solidFill>
                  <a:schemeClr val="dk2"/>
                </a:solidFill>
                <a:latin typeface="Lato"/>
                <a:ea typeface="Lato"/>
                <a:cs typeface="Lato"/>
                <a:sym typeface="Lato"/>
              </a:rPr>
              <a:t> Murray</a:t>
            </a:r>
            <a:endParaRPr b="1" sz="1200">
              <a:solidFill>
                <a:schemeClr val="dk2"/>
              </a:solidFill>
            </a:endParaRPr>
          </a:p>
        </p:txBody>
      </p:sp>
      <p:sp>
        <p:nvSpPr>
          <p:cNvPr id="469" name="Google Shape;469;p56"/>
          <p:cNvSpPr txBox="1"/>
          <p:nvPr/>
        </p:nvSpPr>
        <p:spPr>
          <a:xfrm>
            <a:off x="6645950" y="3488350"/>
            <a:ext cx="1827900" cy="55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solidFill>
                  <a:schemeClr val="dk2"/>
                </a:solidFill>
                <a:latin typeface="Lato"/>
                <a:ea typeface="Lato"/>
                <a:cs typeface="Lato"/>
                <a:sym typeface="Lato"/>
              </a:rPr>
              <a:t>Chief Posturing  Officer</a:t>
            </a:r>
            <a:endParaRPr b="1" sz="1000">
              <a:solidFill>
                <a:schemeClr val="dk2"/>
              </a:solidFill>
              <a:latin typeface="Lato"/>
              <a:ea typeface="Lato"/>
              <a:cs typeface="Lato"/>
              <a:sym typeface="Lato"/>
            </a:endParaRPr>
          </a:p>
          <a:p>
            <a:pPr indent="0" lvl="0" marL="0" rtl="0" algn="ctr">
              <a:spcBef>
                <a:spcPts val="0"/>
              </a:spcBef>
              <a:spcAft>
                <a:spcPts val="0"/>
              </a:spcAft>
              <a:buNone/>
            </a:pPr>
            <a:r>
              <a:rPr b="1" lang="en-GB" sz="1000">
                <a:solidFill>
                  <a:schemeClr val="dk2"/>
                </a:solidFill>
                <a:latin typeface="Lato"/>
                <a:ea typeface="Lato"/>
                <a:cs typeface="Lato"/>
                <a:sym typeface="Lato"/>
              </a:rPr>
              <a:t>and Director of Operations</a:t>
            </a:r>
            <a:endParaRPr b="1" sz="1000">
              <a:solidFill>
                <a:schemeClr val="dk2"/>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1"/>
          <p:cNvSpPr txBox="1"/>
          <p:nvPr>
            <p:ph type="title"/>
          </p:nvPr>
        </p:nvSpPr>
        <p:spPr>
          <a:xfrm>
            <a:off x="290075" y="1318650"/>
            <a:ext cx="8567700" cy="71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Objectives</a:t>
            </a:r>
            <a:endParaRPr/>
          </a:p>
          <a:p>
            <a:pPr indent="0" lvl="0" marL="0" rtl="0" algn="l">
              <a:spcBef>
                <a:spcPts val="0"/>
              </a:spcBef>
              <a:spcAft>
                <a:spcPts val="0"/>
              </a:spcAft>
              <a:buNone/>
            </a:pPr>
            <a:r>
              <a:rPr lang="en-GB" sz="1400"/>
              <a:t>“Present and expand on how the Humanistic Effect works as a platform for system transformation”</a:t>
            </a:r>
            <a:endParaRPr sz="1400"/>
          </a:p>
        </p:txBody>
      </p:sp>
      <p:sp>
        <p:nvSpPr>
          <p:cNvPr id="196" name="Google Shape;196;p21"/>
          <p:cNvSpPr/>
          <p:nvPr/>
        </p:nvSpPr>
        <p:spPr>
          <a:xfrm>
            <a:off x="1400790" y="21816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1</a:t>
            </a:r>
            <a:endParaRPr b="1" sz="800">
              <a:solidFill>
                <a:srgbClr val="FFFFFF"/>
              </a:solidFill>
            </a:endParaRPr>
          </a:p>
        </p:txBody>
      </p:sp>
      <p:sp>
        <p:nvSpPr>
          <p:cNvPr id="197" name="Google Shape;197;p21"/>
          <p:cNvSpPr txBox="1"/>
          <p:nvPr>
            <p:ph idx="1" type="body"/>
          </p:nvPr>
        </p:nvSpPr>
        <p:spPr>
          <a:xfrm>
            <a:off x="1847691" y="2073775"/>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100"/>
              <a:t>Establish the urgency and necessity for abolishing our current prison systems and judicial patterns, </a:t>
            </a:r>
            <a:r>
              <a:rPr lang="en-GB" sz="1100"/>
              <a:t>especially for individuals with mental illness and substance use disorders.</a:t>
            </a:r>
            <a:r>
              <a:rPr lang="en-GB" sz="1100"/>
              <a:t> </a:t>
            </a:r>
            <a:endParaRPr sz="1100"/>
          </a:p>
        </p:txBody>
      </p:sp>
      <p:sp>
        <p:nvSpPr>
          <p:cNvPr id="198" name="Google Shape;198;p21"/>
          <p:cNvSpPr/>
          <p:nvPr/>
        </p:nvSpPr>
        <p:spPr>
          <a:xfrm>
            <a:off x="1400790"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2</a:t>
            </a:r>
            <a:endParaRPr b="1" sz="800">
              <a:solidFill>
                <a:srgbClr val="FFFFFF"/>
              </a:solidFill>
            </a:endParaRPr>
          </a:p>
        </p:txBody>
      </p:sp>
      <p:sp>
        <p:nvSpPr>
          <p:cNvPr id="199" name="Google Shape;199;p21"/>
          <p:cNvSpPr txBox="1"/>
          <p:nvPr>
            <p:ph idx="1" type="body"/>
          </p:nvPr>
        </p:nvSpPr>
        <p:spPr>
          <a:xfrm>
            <a:off x="1847691"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t>Brief overview of the Sequential Intercept Model and how it provides a framework for segmenting the system for design and structure transformation.</a:t>
            </a:r>
            <a:endParaRPr sz="1100"/>
          </a:p>
          <a:p>
            <a:pPr indent="0" lvl="0" marL="0" rtl="0" algn="l">
              <a:lnSpc>
                <a:spcPct val="114000"/>
              </a:lnSpc>
              <a:spcBef>
                <a:spcPts val="1600"/>
              </a:spcBef>
              <a:spcAft>
                <a:spcPts val="0"/>
              </a:spcAft>
              <a:buNone/>
            </a:pPr>
            <a:r>
              <a:t/>
            </a:r>
            <a:endParaRPr sz="1100"/>
          </a:p>
        </p:txBody>
      </p:sp>
      <p:sp>
        <p:nvSpPr>
          <p:cNvPr id="200" name="Google Shape;200;p21"/>
          <p:cNvSpPr/>
          <p:nvPr/>
        </p:nvSpPr>
        <p:spPr>
          <a:xfrm>
            <a:off x="5090809" y="21816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3</a:t>
            </a:r>
            <a:endParaRPr b="1" sz="800">
              <a:solidFill>
                <a:srgbClr val="FFFFFF"/>
              </a:solidFill>
            </a:endParaRPr>
          </a:p>
        </p:txBody>
      </p:sp>
      <p:sp>
        <p:nvSpPr>
          <p:cNvPr id="201" name="Google Shape;201;p21"/>
          <p:cNvSpPr/>
          <p:nvPr/>
        </p:nvSpPr>
        <p:spPr>
          <a:xfrm>
            <a:off x="5090809"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solidFill>
                  <a:srgbClr val="FFFFFF"/>
                </a:solidFill>
              </a:rPr>
              <a:t>4</a:t>
            </a:r>
            <a:endParaRPr b="1" sz="800">
              <a:solidFill>
                <a:srgbClr val="FFFFFF"/>
              </a:solidFill>
            </a:endParaRPr>
          </a:p>
        </p:txBody>
      </p:sp>
      <p:sp>
        <p:nvSpPr>
          <p:cNvPr id="202" name="Google Shape;202;p21"/>
          <p:cNvSpPr txBox="1"/>
          <p:nvPr>
            <p:ph idx="1" type="body"/>
          </p:nvPr>
        </p:nvSpPr>
        <p:spPr>
          <a:xfrm>
            <a:off x="5536112" y="3307900"/>
            <a:ext cx="28329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100"/>
              <a:t>Process and discuss theoretical models or concepts in abolishing prison, correctional restructuring and judicial reintroductive policies.</a:t>
            </a:r>
            <a:endParaRPr sz="1100"/>
          </a:p>
        </p:txBody>
      </p:sp>
      <p:sp>
        <p:nvSpPr>
          <p:cNvPr id="203" name="Google Shape;203;p21"/>
          <p:cNvSpPr txBox="1"/>
          <p:nvPr>
            <p:ph idx="1" type="body"/>
          </p:nvPr>
        </p:nvSpPr>
        <p:spPr>
          <a:xfrm>
            <a:off x="5536091" y="2073775"/>
            <a:ext cx="2832900" cy="1051800"/>
          </a:xfrm>
          <a:prstGeom prst="rect">
            <a:avLst/>
          </a:prstGeom>
        </p:spPr>
        <p:txBody>
          <a:bodyPr anchorCtr="0" anchor="t" bIns="91425" lIns="91425" spcFirstLastPara="1" rIns="91425" wrap="square" tIns="91425">
            <a:noAutofit/>
          </a:bodyPr>
          <a:lstStyle/>
          <a:p>
            <a:pPr indent="0" lvl="0" marL="0" rtl="0" algn="l">
              <a:lnSpc>
                <a:spcPct val="114000"/>
              </a:lnSpc>
              <a:spcBef>
                <a:spcPts val="0"/>
              </a:spcBef>
              <a:spcAft>
                <a:spcPts val="0"/>
              </a:spcAft>
              <a:buNone/>
            </a:pPr>
            <a:r>
              <a:rPr lang="en-GB" sz="1100"/>
              <a:t>Define Transformative Justice by comparison to Criminal Justice; facilitated via 20 minute interactive session.</a:t>
            </a:r>
            <a:endParaRPr sz="11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5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rgbClr val="000000"/>
                </a:solidFill>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2"/>
          <p:cNvSpPr txBox="1"/>
          <p:nvPr>
            <p:ph type="title"/>
          </p:nvPr>
        </p:nvSpPr>
        <p:spPr>
          <a:xfrm>
            <a:off x="466950" y="2056375"/>
            <a:ext cx="81432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Understanding             Prison Abolition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3"/>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Prison Abolition</a:t>
            </a:r>
            <a:endParaRPr/>
          </a:p>
          <a:p>
            <a:pPr indent="0" lvl="0" marL="0" rtl="0" algn="l">
              <a:spcBef>
                <a:spcPts val="0"/>
              </a:spcBef>
              <a:spcAft>
                <a:spcPts val="0"/>
              </a:spcAft>
              <a:buNone/>
            </a:pPr>
            <a:r>
              <a:rPr b="0" lang="en-GB"/>
              <a:t>01</a:t>
            </a:r>
            <a:endParaRPr b="0"/>
          </a:p>
        </p:txBody>
      </p:sp>
      <p:sp>
        <p:nvSpPr>
          <p:cNvPr id="214" name="Google Shape;214;p23"/>
          <p:cNvSpPr txBox="1"/>
          <p:nvPr>
            <p:ph idx="1" type="body"/>
          </p:nvPr>
        </p:nvSpPr>
        <p:spPr>
          <a:xfrm>
            <a:off x="678600" y="2353050"/>
            <a:ext cx="3893400" cy="229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200">
                <a:solidFill>
                  <a:srgbClr val="222222"/>
                </a:solidFill>
                <a:highlight>
                  <a:srgbClr val="FFFFFF"/>
                </a:highlight>
              </a:rPr>
              <a:t>The prison abolition movement is a formal and informal network of groups and activists that seek to reduce or eliminate prisons and the prison system, and replace them with systems of rehabilitation that do not place a focus on punishment and government institutionalization.</a:t>
            </a:r>
            <a:endParaRPr sz="1100"/>
          </a:p>
        </p:txBody>
      </p:sp>
      <p:pic>
        <p:nvPicPr>
          <p:cNvPr descr="What is PRISON ABOLITION MOVEMENT? What does PRISON ABOLITION MOVEMENT mean? PRISON ABOLITION MOVEMENT meaning - PRISON ABOLITION MOVEMENT definition - PRISON ABOLITION MOVEMENT explanation.&#10;&#10;Source: Wikipedia.org article, adapted under https://creativecommons.org/licenses/by-sa/3.0/ license.&#10;&#10;SUBSCRIBE to our Google Earth flights channel - https://www.youtube.com/channel/UC6UuCPh7GrXznZi0Hz2YQnQ&#10;&#10;The prison abolition movement is a movement that seeks to reduce or eliminate prisons and the prison system, and replace them with more humane and effective systems.&#10;&#10;It is distinct from prison reform, which is the attempt to improve conditions inside prisons; however, relying on prisons less could improve their conditions by reducing overcrowding.:3&#10;&#10;Some organizations such as the Anarchist Black Cross seek total abolishment of the prison system, not intending to replace it with other government-controlled systems. Many anarchist organizations believe that the best form of justice arises naturally out of social contracts. However, many supporters for prison abolition intend to replace it with other systems, reducing prisons to a smaller role in society.&#10;&#10;Prominent social activist Angela Davis, outspoken critic of the prison-industrial complex, openly supports prison abolition. &quot;Mass incarceration is not a solution to unemployment, nor is it a solution to the vast array of social problems that are hidden away in a rapidly growing network of prisons and jails. However, the great majority of people have been tricked into believing in the efficacy of imprisonment, even though the historical record clearly demonstrates that prisons do not work.&quot; Her relevancy in this movement is attested by her close involvement with groups moving to abolish the PIC.&#10;&#10;Critical Resistance, co-founded by Angela Davis and Ruth Wilson Gilmore, is an American organization working towards an &quot;international movement to end the Prison Industrial Complex by challenging the belief that caging and controlling people makes us safe.&quot; Other similarly motivated groups such as the Prison Activist Resource Center (PARC), a group &quot;committed to exposing and challenging all forms of institutionalized racism, sexism, able-ism, heterosexism, and classism, specifically within the Prison Industrial Complex,&quot;  and Black &amp; Pink, an abolitionist organization that focuses around LGBTQ rights, all broadly advocate for prison abolition. Furthermore, names such as the Human Rights Coalition, a 2001 group that aims to abolish prisons, and the California Coalition for Women Prisoners, a grassroots organization dedicated to dismantling the PIC, can all be added to the long list of organizations that desire a different justice system for our world.&#10;&#10;Every other year after Ruth Morris organized the first one in Toronto in 1983, The International Conference on Penal Abolition (ICOPA) gathers activists, academics, journalists, and &quot;others from across the world who are working towards the abolition of imprisonment, the penal system, carceral controls and the prison industrial complex (PIC),&quot; to discuss three important questions surrounding the reality of prison abolition ICOPA was one of the first penal abolitionist conference movements, similar to Critical Resistance in America, but &quot;with an explicitly international scope and agenda-setting ambition.&quot;&#10;&#10;Anarchists wish to eliminate all forms of state control, of which imprisonment is seen as one of the more obvious examples. Anarchists also oppose prisons because the vast majority of inmates are non-violent offenders. Numbers show incarceration rates affect mainly poor people and ethnic minorities, and do not generally rehabilitate criminals, in many cases making them worse. As a result, the prison abolition movement often is associated with humanistic socialism, anarchism and anti-authoritarianism.&#10;&#10;In October 2015, members at a plenary session of the National Lawyers Guild (NLG) released and adopted a resolution in favor of prison abolition." id="215" name="Google Shape;215;p23" title="What is PRISON ABOLITION MOVEMENT? What does PRISON ABOLITION MOVEMENT mean?">
            <a:hlinkClick r:id="rId3"/>
          </p:cNvPr>
          <p:cNvPicPr preferRelativeResize="0"/>
          <p:nvPr/>
        </p:nvPicPr>
        <p:blipFill>
          <a:blip r:embed="rId4">
            <a:alphaModFix/>
          </a:blip>
          <a:stretch>
            <a:fillRect/>
          </a:stretch>
        </p:blipFill>
        <p:spPr>
          <a:xfrm>
            <a:off x="4572000" y="907150"/>
            <a:ext cx="4296376" cy="381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4"/>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Prison Abolition</a:t>
            </a:r>
            <a:endParaRPr/>
          </a:p>
          <a:p>
            <a:pPr indent="0" lvl="0" marL="0" rtl="0" algn="l">
              <a:spcBef>
                <a:spcPts val="0"/>
              </a:spcBef>
              <a:spcAft>
                <a:spcPts val="0"/>
              </a:spcAft>
              <a:buNone/>
            </a:pPr>
            <a:r>
              <a:rPr b="0" lang="en-GB"/>
              <a:t>02</a:t>
            </a:r>
            <a:endParaRPr b="0"/>
          </a:p>
        </p:txBody>
      </p:sp>
      <p:sp>
        <p:nvSpPr>
          <p:cNvPr id="221" name="Google Shape;221;p24"/>
          <p:cNvSpPr txBox="1"/>
          <p:nvPr>
            <p:ph idx="1" type="body"/>
          </p:nvPr>
        </p:nvSpPr>
        <p:spPr>
          <a:xfrm>
            <a:off x="678600" y="2353050"/>
            <a:ext cx="3893400" cy="229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222222"/>
                </a:solidFill>
                <a:highlight>
                  <a:srgbClr val="FFFFFF"/>
                </a:highlight>
              </a:rPr>
              <a:t>The prison abolition movement is a loose network of groups and activists that seek to reduce or eliminate prisons and the prison system, and replace them with systems of rehabilitation that do not place a focus on punishment and government institutionalization.</a:t>
            </a:r>
            <a:endParaRPr sz="1100"/>
          </a:p>
          <a:p>
            <a:pPr indent="0" lvl="0" marL="0" rtl="0" algn="l">
              <a:spcBef>
                <a:spcPts val="1600"/>
              </a:spcBef>
              <a:spcAft>
                <a:spcPts val="1600"/>
              </a:spcAft>
              <a:buNone/>
            </a:pPr>
            <a:r>
              <a:t/>
            </a:r>
            <a:endParaRPr sz="1100">
              <a:solidFill>
                <a:srgbClr val="222222"/>
              </a:solidFill>
              <a:highlight>
                <a:srgbClr val="FFFFFF"/>
              </a:highlight>
            </a:endParaRPr>
          </a:p>
        </p:txBody>
      </p:sp>
      <p:pic>
        <p:nvPicPr>
          <p:cNvPr descr="I Have Been Working on My Prison Abolition Elevator Speech&#10;a poem by Ben Turk &#10;&#10;Please visit SupportPrisonerResistance.net and pledge support for the September 9th nationally coordinated prisoner work stoppage and protest." id="222" name="Google Shape;222;p24" title="I Have Been Working on My Prison Abolition Elevator Speech">
            <a:hlinkClick r:id="rId3"/>
          </p:cNvPr>
          <p:cNvPicPr preferRelativeResize="0"/>
          <p:nvPr/>
        </p:nvPicPr>
        <p:blipFill>
          <a:blip r:embed="rId4">
            <a:alphaModFix/>
          </a:blip>
          <a:stretch>
            <a:fillRect/>
          </a:stretch>
        </p:blipFill>
        <p:spPr>
          <a:xfrm>
            <a:off x="4513850" y="849675"/>
            <a:ext cx="4371550" cy="3937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5"/>
          <p:cNvSpPr txBox="1"/>
          <p:nvPr>
            <p:ph type="title"/>
          </p:nvPr>
        </p:nvSpPr>
        <p:spPr>
          <a:xfrm>
            <a:off x="466950" y="2056375"/>
            <a:ext cx="81432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a:t>Understanding                 “The Urgency”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6"/>
          <p:cNvSpPr txBox="1"/>
          <p:nvPr>
            <p:ph type="title"/>
          </p:nvPr>
        </p:nvSpPr>
        <p:spPr>
          <a:xfrm>
            <a:off x="730725" y="13186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Criminal Justice</a:t>
            </a:r>
            <a:endParaRPr/>
          </a:p>
          <a:p>
            <a:pPr indent="0" lvl="0" marL="0" rtl="0" algn="l">
              <a:spcBef>
                <a:spcPts val="0"/>
              </a:spcBef>
              <a:spcAft>
                <a:spcPts val="0"/>
              </a:spcAft>
              <a:buNone/>
            </a:pPr>
            <a:r>
              <a:rPr b="0" lang="en-GB"/>
              <a:t>01</a:t>
            </a:r>
            <a:endParaRPr b="0"/>
          </a:p>
        </p:txBody>
      </p:sp>
      <p:sp>
        <p:nvSpPr>
          <p:cNvPr id="233" name="Google Shape;233;p26"/>
          <p:cNvSpPr txBox="1"/>
          <p:nvPr>
            <p:ph idx="1" type="body"/>
          </p:nvPr>
        </p:nvSpPr>
        <p:spPr>
          <a:xfrm>
            <a:off x="678600" y="2353050"/>
            <a:ext cx="3893400" cy="229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222222"/>
                </a:solidFill>
                <a:highlight>
                  <a:srgbClr val="FFFFFF"/>
                </a:highlight>
              </a:rPr>
              <a:t>Criminal justice is the delivery of justice to those who have committed crimes. The criminal justice system is a series of government agencies and institutions whose goals are to identify and catch unlawful individuals to inflict a form of punishment on them. Other goals include the rehabilitation of offenders, preventing other crimes, and moral support for victims. </a:t>
            </a:r>
            <a:endParaRPr b="1" sz="1100">
              <a:solidFill>
                <a:schemeClr val="dk2"/>
              </a:solidFill>
            </a:endParaRPr>
          </a:p>
          <a:p>
            <a:pPr indent="0" lvl="0" marL="0" rtl="0" algn="l">
              <a:spcBef>
                <a:spcPts val="1600"/>
              </a:spcBef>
              <a:spcAft>
                <a:spcPts val="1600"/>
              </a:spcAft>
              <a:buNone/>
            </a:pPr>
            <a:r>
              <a:rPr lang="en-GB" sz="1100">
                <a:solidFill>
                  <a:srgbClr val="222222"/>
                </a:solidFill>
                <a:highlight>
                  <a:srgbClr val="FFFFFF"/>
                </a:highlight>
                <a:latin typeface="Arial"/>
                <a:ea typeface="Arial"/>
                <a:cs typeface="Arial"/>
                <a:sym typeface="Arial"/>
              </a:rPr>
              <a:t>The primary institutions of the criminal justice system are the police, prosecution, the courts, the prisons and community corrections.</a:t>
            </a:r>
            <a:endParaRPr sz="1100"/>
          </a:p>
        </p:txBody>
      </p:sp>
      <p:pic>
        <p:nvPicPr>
          <p:cNvPr id="234" name="Google Shape;234;p26"/>
          <p:cNvPicPr preferRelativeResize="0"/>
          <p:nvPr/>
        </p:nvPicPr>
        <p:blipFill>
          <a:blip r:embed="rId3">
            <a:alphaModFix/>
          </a:blip>
          <a:stretch>
            <a:fillRect/>
          </a:stretch>
        </p:blipFill>
        <p:spPr>
          <a:xfrm>
            <a:off x="4518950" y="1633625"/>
            <a:ext cx="4508375" cy="2238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